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media/image7.jpg" ContentType="image/jp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80" r:id="rId24"/>
    <p:sldId id="279" r:id="rId25"/>
    <p:sldId id="28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59785" autoAdjust="0"/>
  </p:normalViewPr>
  <p:slideViewPr>
    <p:cSldViewPr snapToGrid="0">
      <p:cViewPr varScale="1">
        <p:scale>
          <a:sx n="44" d="100"/>
          <a:sy n="44" d="100"/>
        </p:scale>
        <p:origin x="174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1FDAD4-74A4-46FC-A00F-5B03B87A97F3}" type="datetimeFigureOut">
              <a:rPr lang="en-CA" smtClean="0"/>
              <a:t>2016-06-10</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14D504-BBF3-4A71-A1DE-4294E31ABFD5}" type="slidenum">
              <a:rPr lang="en-CA" smtClean="0"/>
              <a:t>‹#›</a:t>
            </a:fld>
            <a:endParaRPr lang="en-CA"/>
          </a:p>
        </p:txBody>
      </p:sp>
    </p:spTree>
    <p:extLst>
      <p:ext uri="{BB962C8B-B14F-4D97-AF65-F5344CB8AC3E}">
        <p14:creationId xmlns:p14="http://schemas.microsoft.com/office/powerpoint/2010/main" val="342994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n.wikipedia.org/wiki/Phylogenetic_tre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Gene editing in </a:t>
            </a:r>
            <a:r>
              <a:rPr lang="en-CA" dirty="0" err="1" smtClean="0"/>
              <a:t>eukaryotics</a:t>
            </a:r>
            <a:r>
              <a:rPr lang="en-CA" dirty="0" smtClean="0"/>
              <a:t> has proven difficult, and although many tools have been developed, they often have low efficiency and low accuracy. Never the less these are important tools in genetics</a:t>
            </a:r>
            <a:r>
              <a:rPr lang="en-CA" baseline="0" dirty="0" smtClean="0"/>
              <a:t> and many other areas of research in order to see how different genes act and react.</a:t>
            </a:r>
            <a:endParaRPr lang="en-CA" dirty="0"/>
          </a:p>
        </p:txBody>
      </p:sp>
      <p:sp>
        <p:nvSpPr>
          <p:cNvPr id="4" name="Slide Number Placeholder 3"/>
          <p:cNvSpPr>
            <a:spLocks noGrp="1"/>
          </p:cNvSpPr>
          <p:nvPr>
            <p:ph type="sldNum" sz="quarter" idx="10"/>
          </p:nvPr>
        </p:nvSpPr>
        <p:spPr/>
        <p:txBody>
          <a:bodyPr/>
          <a:lstStyle/>
          <a:p>
            <a:fld id="{F414D504-BBF3-4A71-A1DE-4294E31ABFD5}" type="slidenum">
              <a:rPr lang="en-CA" smtClean="0"/>
              <a:t>2</a:t>
            </a:fld>
            <a:endParaRPr lang="en-CA"/>
          </a:p>
        </p:txBody>
      </p:sp>
    </p:spTree>
    <p:extLst>
      <p:ext uri="{BB962C8B-B14F-4D97-AF65-F5344CB8AC3E}">
        <p14:creationId xmlns:p14="http://schemas.microsoft.com/office/powerpoint/2010/main" val="7379616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Target</a:t>
            </a:r>
            <a:r>
              <a:rPr lang="en-CA" baseline="0" dirty="0" smtClean="0"/>
              <a:t> plasmid was incubated with purified </a:t>
            </a:r>
            <a:r>
              <a:rPr lang="en-CA" baseline="0" dirty="0" err="1" smtClean="0"/>
              <a:t>NgAgo</a:t>
            </a:r>
            <a:r>
              <a:rPr lang="en-CA" baseline="0" dirty="0" smtClean="0"/>
              <a:t> that was preloaded with a forward guide. This was incubated together for 4h 8h and 72 hours with no further degradation between 8h and 72hr time point suggesting that </a:t>
            </a:r>
            <a:r>
              <a:rPr lang="en-CA" baseline="0" dirty="0" err="1" smtClean="0"/>
              <a:t>NgAgo</a:t>
            </a:r>
            <a:r>
              <a:rPr lang="en-CA" baseline="0" dirty="0" smtClean="0"/>
              <a:t> is not an exonuclease.</a:t>
            </a:r>
          </a:p>
          <a:p>
            <a:endParaRPr lang="en-CA" baseline="0" dirty="0" smtClean="0"/>
          </a:p>
          <a:p>
            <a:r>
              <a:rPr lang="en-CA" baseline="0" dirty="0" smtClean="0"/>
              <a:t>They then sequenced the 72hr product and found that 1-20 </a:t>
            </a:r>
            <a:r>
              <a:rPr lang="en-CA" baseline="0" dirty="0" err="1" smtClean="0"/>
              <a:t>nt</a:t>
            </a:r>
            <a:r>
              <a:rPr lang="en-CA" baseline="0" dirty="0" smtClean="0"/>
              <a:t> were removed randomly from the target/guide area.</a:t>
            </a:r>
          </a:p>
          <a:p>
            <a:endParaRPr lang="en-CA" baseline="0" dirty="0" smtClean="0"/>
          </a:p>
          <a:p>
            <a:r>
              <a:rPr lang="en-CA" baseline="0" dirty="0" smtClean="0"/>
              <a:t>This was </a:t>
            </a:r>
            <a:r>
              <a:rPr lang="en-CA" baseline="0" dirty="0" err="1" smtClean="0"/>
              <a:t>doen</a:t>
            </a:r>
            <a:r>
              <a:rPr lang="en-CA" baseline="0" dirty="0" smtClean="0"/>
              <a:t> using sanger sequencing</a:t>
            </a:r>
            <a:endParaRPr lang="en-CA" dirty="0"/>
          </a:p>
        </p:txBody>
      </p:sp>
      <p:sp>
        <p:nvSpPr>
          <p:cNvPr id="4" name="Slide Number Placeholder 3"/>
          <p:cNvSpPr>
            <a:spLocks noGrp="1"/>
          </p:cNvSpPr>
          <p:nvPr>
            <p:ph type="sldNum" sz="quarter" idx="10"/>
          </p:nvPr>
        </p:nvSpPr>
        <p:spPr/>
        <p:txBody>
          <a:bodyPr/>
          <a:lstStyle/>
          <a:p>
            <a:fld id="{F414D504-BBF3-4A71-A1DE-4294E31ABFD5}" type="slidenum">
              <a:rPr lang="en-CA" smtClean="0"/>
              <a:t>12</a:t>
            </a:fld>
            <a:endParaRPr lang="en-CA"/>
          </a:p>
        </p:txBody>
      </p:sp>
    </p:spTree>
    <p:extLst>
      <p:ext uri="{BB962C8B-B14F-4D97-AF65-F5344CB8AC3E}">
        <p14:creationId xmlns:p14="http://schemas.microsoft.com/office/powerpoint/2010/main" val="1877576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They created a couple guides for </a:t>
            </a:r>
            <a:r>
              <a:rPr lang="en-CA" dirty="0" err="1" smtClean="0"/>
              <a:t>NgAgo</a:t>
            </a:r>
            <a:r>
              <a:rPr lang="en-CA" baseline="0" dirty="0" smtClean="0"/>
              <a:t> against the PEGFP-N1 Plasmid. This plasmid expresses Green Fluorescent protein when inserted into cells. After using either the </a:t>
            </a:r>
            <a:r>
              <a:rPr lang="en-CA" baseline="0" dirty="0" err="1" smtClean="0"/>
              <a:t>NgAgo</a:t>
            </a:r>
            <a:r>
              <a:rPr lang="en-CA" baseline="0" dirty="0" smtClean="0"/>
              <a:t> system or the CRISPR/CAS9 system, they lysed the cells for protein and ran that on a western blot and probed with </a:t>
            </a:r>
            <a:r>
              <a:rPr lang="en-CA" baseline="0" dirty="0" err="1" smtClean="0"/>
              <a:t>eGFP</a:t>
            </a:r>
            <a:endParaRPr lang="en-CA" baseline="0" dirty="0" smtClean="0"/>
          </a:p>
          <a:p>
            <a:endParaRPr lang="en-CA" baseline="0" dirty="0" smtClean="0"/>
          </a:p>
          <a:p>
            <a:r>
              <a:rPr lang="en-CA" baseline="0" dirty="0" smtClean="0"/>
              <a:t>As you can see from the blots, the </a:t>
            </a:r>
            <a:r>
              <a:rPr lang="en-CA" baseline="0" dirty="0" err="1" smtClean="0"/>
              <a:t>NgAgo</a:t>
            </a:r>
            <a:r>
              <a:rPr lang="en-CA" baseline="0" dirty="0" smtClean="0"/>
              <a:t> system had a better KD </a:t>
            </a:r>
            <a:r>
              <a:rPr lang="en-CA" baseline="0" dirty="0" err="1" smtClean="0"/>
              <a:t>effiency</a:t>
            </a:r>
            <a:r>
              <a:rPr lang="en-CA" baseline="0" dirty="0" smtClean="0"/>
              <a:t> than the CRISPR/Cas9 system.</a:t>
            </a:r>
            <a:endParaRPr lang="en-CA" dirty="0"/>
          </a:p>
        </p:txBody>
      </p:sp>
      <p:sp>
        <p:nvSpPr>
          <p:cNvPr id="4" name="Slide Number Placeholder 3"/>
          <p:cNvSpPr>
            <a:spLocks noGrp="1"/>
          </p:cNvSpPr>
          <p:nvPr>
            <p:ph type="sldNum" sz="quarter" idx="10"/>
          </p:nvPr>
        </p:nvSpPr>
        <p:spPr/>
        <p:txBody>
          <a:bodyPr/>
          <a:lstStyle/>
          <a:p>
            <a:fld id="{F414D504-BBF3-4A71-A1DE-4294E31ABFD5}" type="slidenum">
              <a:rPr lang="en-CA" smtClean="0"/>
              <a:t>13</a:t>
            </a:fld>
            <a:endParaRPr lang="en-CA"/>
          </a:p>
        </p:txBody>
      </p:sp>
    </p:spTree>
    <p:extLst>
      <p:ext uri="{BB962C8B-B14F-4D97-AF65-F5344CB8AC3E}">
        <p14:creationId xmlns:p14="http://schemas.microsoft.com/office/powerpoint/2010/main" val="23784356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a:t>
            </a:r>
            <a:r>
              <a:rPr lang="en-CA" baseline="0" dirty="0" smtClean="0"/>
              <a:t> is the result of three independent experiments. They created guides of different nucleotide length against GFP and co-transfected them into 293T cells. They then made a cell lysate and ran it on a western blot and probed fro GFP. It is quite clear from the blots the a 24nt guide works most efficiently</a:t>
            </a:r>
            <a:endParaRPr lang="en-CA" dirty="0"/>
          </a:p>
        </p:txBody>
      </p:sp>
      <p:sp>
        <p:nvSpPr>
          <p:cNvPr id="4" name="Slide Number Placeholder 3"/>
          <p:cNvSpPr>
            <a:spLocks noGrp="1"/>
          </p:cNvSpPr>
          <p:nvPr>
            <p:ph type="sldNum" sz="quarter" idx="10"/>
          </p:nvPr>
        </p:nvSpPr>
        <p:spPr/>
        <p:txBody>
          <a:bodyPr/>
          <a:lstStyle/>
          <a:p>
            <a:fld id="{F414D504-BBF3-4A71-A1DE-4294E31ABFD5}" type="slidenum">
              <a:rPr lang="en-CA" smtClean="0"/>
              <a:t>14</a:t>
            </a:fld>
            <a:endParaRPr lang="en-CA"/>
          </a:p>
        </p:txBody>
      </p:sp>
    </p:spTree>
    <p:extLst>
      <p:ext uri="{BB962C8B-B14F-4D97-AF65-F5344CB8AC3E}">
        <p14:creationId xmlns:p14="http://schemas.microsoft.com/office/powerpoint/2010/main" val="2802958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CRISPR</a:t>
            </a:r>
            <a:r>
              <a:rPr lang="en-CA" baseline="0" dirty="0" smtClean="0"/>
              <a:t> -the </a:t>
            </a:r>
            <a:r>
              <a:rPr lang="en-CA" baseline="0" dirty="0" err="1" smtClean="0"/>
              <a:t>protospacer</a:t>
            </a:r>
            <a:r>
              <a:rPr lang="en-CA" baseline="0" dirty="0" smtClean="0"/>
              <a:t> sequence can deal with 5 mismatches, PAM can deal with 1</a:t>
            </a:r>
          </a:p>
          <a:p>
            <a:r>
              <a:rPr lang="en-CA" baseline="0" dirty="0" smtClean="0"/>
              <a:t>-therefore can often create off-target mutants which are only detectable through full genome screens. Figure B in previous slide is a way to deal with off target mutants.</a:t>
            </a:r>
          </a:p>
          <a:p>
            <a:r>
              <a:rPr lang="en-CA" baseline="0" dirty="0" smtClean="0"/>
              <a:t>-can be less useful on sequences high or low in GC content</a:t>
            </a:r>
          </a:p>
          <a:p>
            <a:r>
              <a:rPr lang="en-CA" baseline="0" dirty="0" smtClean="0"/>
              <a:t>-Produces relatively okay results for KDs (30%-60%)</a:t>
            </a:r>
          </a:p>
          <a:p>
            <a:r>
              <a:rPr lang="en-CA" baseline="0" dirty="0" smtClean="0"/>
              <a:t>-gRNA tend to form secondary structures on itself</a:t>
            </a:r>
          </a:p>
          <a:p>
            <a:r>
              <a:rPr lang="en-CA" baseline="0" dirty="0" smtClean="0"/>
              <a:t>Ng-Ago</a:t>
            </a:r>
          </a:p>
          <a:p>
            <a:r>
              <a:rPr lang="en-CA" baseline="0" dirty="0" smtClean="0"/>
              <a:t>-Very little off-target activity because there aren’t many 5’ </a:t>
            </a:r>
            <a:r>
              <a:rPr lang="en-CA" baseline="0" dirty="0" err="1" smtClean="0"/>
              <a:t>ppssdna</a:t>
            </a:r>
            <a:r>
              <a:rPr lang="en-CA" baseline="0" dirty="0" smtClean="0"/>
              <a:t> found intracellular</a:t>
            </a:r>
            <a:endParaRPr lang="en-CA" dirty="0"/>
          </a:p>
        </p:txBody>
      </p:sp>
      <p:sp>
        <p:nvSpPr>
          <p:cNvPr id="4" name="Slide Number Placeholder 3"/>
          <p:cNvSpPr>
            <a:spLocks noGrp="1"/>
          </p:cNvSpPr>
          <p:nvPr>
            <p:ph type="sldNum" sz="quarter" idx="10"/>
          </p:nvPr>
        </p:nvSpPr>
        <p:spPr/>
        <p:txBody>
          <a:bodyPr/>
          <a:lstStyle/>
          <a:p>
            <a:fld id="{F414D504-BBF3-4A71-A1DE-4294E31ABFD5}" type="slidenum">
              <a:rPr lang="en-CA" smtClean="0">
                <a:solidFill>
                  <a:prstClr val="black"/>
                </a:solidFill>
              </a:rPr>
              <a:pPr/>
              <a:t>23</a:t>
            </a:fld>
            <a:endParaRPr lang="en-CA">
              <a:solidFill>
                <a:prstClr val="black"/>
              </a:solidFill>
            </a:endParaRPr>
          </a:p>
        </p:txBody>
      </p:sp>
    </p:spTree>
    <p:extLst>
      <p:ext uri="{BB962C8B-B14F-4D97-AF65-F5344CB8AC3E}">
        <p14:creationId xmlns:p14="http://schemas.microsoft.com/office/powerpoint/2010/main" val="877438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Clustered regularly interspaced palindromic repeats</a:t>
            </a:r>
            <a:r>
              <a:rPr lang="en-CA" baseline="0" dirty="0" smtClean="0"/>
              <a:t> (CRISPR) </a:t>
            </a:r>
          </a:p>
          <a:p>
            <a:endParaRPr lang="en-CA" baseline="0" dirty="0" smtClean="0"/>
          </a:p>
          <a:p>
            <a:r>
              <a:rPr lang="en-CA" baseline="0" dirty="0" smtClean="0"/>
              <a:t>CRISPR is a </a:t>
            </a:r>
            <a:r>
              <a:rPr lang="en-CA" baseline="0" dirty="0" err="1" smtClean="0"/>
              <a:t>bacterias</a:t>
            </a:r>
            <a:r>
              <a:rPr lang="en-CA" baseline="0" dirty="0" smtClean="0"/>
              <a:t> adaptive immune system. The bacteria has what dr. Rohde calls a “trophy shelve” of fragmented DNA that is has taken from intruders and incorporated into its genome as CRISPR. When this area of genome is transcribed it is then cleaved at the (Trans-activating) </a:t>
            </a:r>
            <a:r>
              <a:rPr lang="en-CA" baseline="0" dirty="0" err="1" smtClean="0"/>
              <a:t>tracrRNA</a:t>
            </a:r>
            <a:r>
              <a:rPr lang="en-CA" baseline="0" dirty="0" smtClean="0"/>
              <a:t> sites as seen here.  This “</a:t>
            </a:r>
            <a:r>
              <a:rPr lang="en-CA" baseline="0" dirty="0" err="1" smtClean="0"/>
              <a:t>crisprRNA</a:t>
            </a:r>
            <a:r>
              <a:rPr lang="en-CA" baseline="0" dirty="0" smtClean="0"/>
              <a:t>” is then incorporated into the enzyme Cas9 and used as a template for any intruder with the same sequence. The reason CAS9 doesn’t cleave it’s own genome is because foreign DNA contains a </a:t>
            </a:r>
            <a:r>
              <a:rPr lang="en-CA" baseline="0" dirty="0" err="1" smtClean="0"/>
              <a:t>protospacer</a:t>
            </a:r>
            <a:r>
              <a:rPr lang="en-CA" baseline="0" dirty="0" smtClean="0"/>
              <a:t>-adjacent motif or ‘PAM’ sequence that the </a:t>
            </a:r>
            <a:r>
              <a:rPr lang="en-CA" baseline="0" dirty="0" err="1" smtClean="0"/>
              <a:t>cr</a:t>
            </a:r>
            <a:r>
              <a:rPr lang="en-CA" baseline="0" dirty="0" smtClean="0"/>
              <a:t> RNA recognizes as non-self. It must follow immediately on the 3’ side of the crRNA</a:t>
            </a:r>
            <a:endParaRPr lang="en-CA" dirty="0"/>
          </a:p>
        </p:txBody>
      </p:sp>
      <p:sp>
        <p:nvSpPr>
          <p:cNvPr id="4" name="Slide Number Placeholder 3"/>
          <p:cNvSpPr>
            <a:spLocks noGrp="1"/>
          </p:cNvSpPr>
          <p:nvPr>
            <p:ph type="sldNum" sz="quarter" idx="10"/>
          </p:nvPr>
        </p:nvSpPr>
        <p:spPr/>
        <p:txBody>
          <a:bodyPr/>
          <a:lstStyle/>
          <a:p>
            <a:fld id="{F414D504-BBF3-4A71-A1DE-4294E31ABFD5}" type="slidenum">
              <a:rPr lang="en-CA" smtClean="0"/>
              <a:t>3</a:t>
            </a:fld>
            <a:endParaRPr lang="en-CA"/>
          </a:p>
        </p:txBody>
      </p:sp>
    </p:spTree>
    <p:extLst>
      <p:ext uri="{BB962C8B-B14F-4D97-AF65-F5344CB8AC3E}">
        <p14:creationId xmlns:p14="http://schemas.microsoft.com/office/powerpoint/2010/main" val="2574690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With the discovery of the Type II</a:t>
            </a:r>
            <a:r>
              <a:rPr lang="en-CA" baseline="0" dirty="0" smtClean="0"/>
              <a:t> CRIPSR/CAS 9 system researchers began creating hybrids of </a:t>
            </a:r>
            <a:r>
              <a:rPr lang="en-CA" baseline="0" dirty="0" err="1" smtClean="0"/>
              <a:t>cRNA</a:t>
            </a:r>
            <a:r>
              <a:rPr lang="en-CA" baseline="0" dirty="0" smtClean="0"/>
              <a:t> and </a:t>
            </a:r>
            <a:r>
              <a:rPr lang="en-CA" baseline="0" dirty="0" err="1" smtClean="0"/>
              <a:t>trRNA</a:t>
            </a:r>
            <a:r>
              <a:rPr lang="en-CA" baseline="0" dirty="0" smtClean="0"/>
              <a:t> which is called </a:t>
            </a:r>
            <a:r>
              <a:rPr lang="en-CA" baseline="0" dirty="0" err="1" smtClean="0"/>
              <a:t>guideRNA</a:t>
            </a:r>
            <a:r>
              <a:rPr lang="en-CA" baseline="0" dirty="0" smtClean="0"/>
              <a:t> so that they can target specific gene sequences (~20bp). CAS9 will cleave both strands of DNA resulting in the DS DNA repair mechanisms to kick in and cause an insertion/deletion. This can cause knockdowns or if donor </a:t>
            </a:r>
            <a:r>
              <a:rPr lang="en-CA" baseline="0" dirty="0" err="1" smtClean="0"/>
              <a:t>dna</a:t>
            </a:r>
            <a:r>
              <a:rPr lang="en-CA" baseline="0" dirty="0" smtClean="0"/>
              <a:t> (</a:t>
            </a:r>
            <a:r>
              <a:rPr lang="en-CA" baseline="0" dirty="0" err="1" smtClean="0"/>
              <a:t>ei</a:t>
            </a:r>
            <a:r>
              <a:rPr lang="en-CA" baseline="0" dirty="0" smtClean="0"/>
              <a:t> </a:t>
            </a:r>
            <a:r>
              <a:rPr lang="en-CA" baseline="0" dirty="0" err="1" smtClean="0"/>
              <a:t>dna</a:t>
            </a:r>
            <a:r>
              <a:rPr lang="en-CA" baseline="0" dirty="0" smtClean="0"/>
              <a:t> that you want to be incorporated) is around, homology directed repair can allow for knock-ins. You must be sure there is a NGG sequence right before the gene of interest (on 3’</a:t>
            </a:r>
          </a:p>
          <a:p>
            <a:endParaRPr lang="en-CA" baseline="0" dirty="0" smtClean="0"/>
          </a:p>
          <a:p>
            <a:r>
              <a:rPr lang="en-CA" baseline="0" dirty="0" smtClean="0"/>
              <a:t>https://www.neb.com/tools-and-resources/feature-articles/crispr-cas9-and-targeted-genome-editing-a-new-era-in-molecular-biology</a:t>
            </a:r>
          </a:p>
        </p:txBody>
      </p:sp>
      <p:sp>
        <p:nvSpPr>
          <p:cNvPr id="4" name="Slide Number Placeholder 3"/>
          <p:cNvSpPr>
            <a:spLocks noGrp="1"/>
          </p:cNvSpPr>
          <p:nvPr>
            <p:ph type="sldNum" sz="quarter" idx="10"/>
          </p:nvPr>
        </p:nvSpPr>
        <p:spPr/>
        <p:txBody>
          <a:bodyPr/>
          <a:lstStyle/>
          <a:p>
            <a:fld id="{F414D504-BBF3-4A71-A1DE-4294E31ABFD5}" type="slidenum">
              <a:rPr lang="en-CA" smtClean="0"/>
              <a:t>4</a:t>
            </a:fld>
            <a:endParaRPr lang="en-CA"/>
          </a:p>
        </p:txBody>
      </p:sp>
    </p:spTree>
    <p:extLst>
      <p:ext uri="{BB962C8B-B14F-4D97-AF65-F5344CB8AC3E}">
        <p14:creationId xmlns:p14="http://schemas.microsoft.com/office/powerpoint/2010/main" val="4194559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CRISPR</a:t>
            </a:r>
            <a:r>
              <a:rPr lang="en-CA" baseline="0" dirty="0" smtClean="0"/>
              <a:t> -the </a:t>
            </a:r>
            <a:r>
              <a:rPr lang="en-CA" baseline="0" dirty="0" err="1" smtClean="0"/>
              <a:t>protospacer</a:t>
            </a:r>
            <a:r>
              <a:rPr lang="en-CA" baseline="0" dirty="0" smtClean="0"/>
              <a:t> sequence can deal with 5 mismatches, PAM can deal with 1</a:t>
            </a:r>
          </a:p>
          <a:p>
            <a:r>
              <a:rPr lang="en-CA" baseline="0" dirty="0" smtClean="0"/>
              <a:t>-therefore can often create off-target mutants which are only detectable through full genome screens. Figure B in previous slide is a way to deal with off target mutants.</a:t>
            </a:r>
          </a:p>
          <a:p>
            <a:r>
              <a:rPr lang="en-CA" baseline="0" dirty="0" smtClean="0"/>
              <a:t>-can be less useful on sequences high or low in GC content</a:t>
            </a:r>
          </a:p>
          <a:p>
            <a:r>
              <a:rPr lang="en-CA" baseline="0" dirty="0" smtClean="0"/>
              <a:t>-Produces relatively okay results for KDs (30%-60%)</a:t>
            </a:r>
          </a:p>
          <a:p>
            <a:r>
              <a:rPr lang="en-CA" baseline="0" dirty="0" smtClean="0"/>
              <a:t>-gRNA tend to form secondary structures on itself</a:t>
            </a:r>
          </a:p>
          <a:p>
            <a:r>
              <a:rPr lang="en-CA" baseline="0" dirty="0" smtClean="0"/>
              <a:t>Ng-Ago</a:t>
            </a:r>
          </a:p>
          <a:p>
            <a:r>
              <a:rPr lang="en-CA" baseline="0" dirty="0" smtClean="0"/>
              <a:t>-Very little off-target activity because there aren’t many 5’ </a:t>
            </a:r>
            <a:r>
              <a:rPr lang="en-CA" baseline="0" dirty="0" err="1" smtClean="0"/>
              <a:t>ppssdna</a:t>
            </a:r>
            <a:r>
              <a:rPr lang="en-CA" baseline="0" dirty="0" smtClean="0"/>
              <a:t> found intracellular</a:t>
            </a:r>
            <a:endParaRPr lang="en-CA" dirty="0"/>
          </a:p>
        </p:txBody>
      </p:sp>
      <p:sp>
        <p:nvSpPr>
          <p:cNvPr id="4" name="Slide Number Placeholder 3"/>
          <p:cNvSpPr>
            <a:spLocks noGrp="1"/>
          </p:cNvSpPr>
          <p:nvPr>
            <p:ph type="sldNum" sz="quarter" idx="10"/>
          </p:nvPr>
        </p:nvSpPr>
        <p:spPr/>
        <p:txBody>
          <a:bodyPr/>
          <a:lstStyle/>
          <a:p>
            <a:fld id="{F414D504-BBF3-4A71-A1DE-4294E31ABFD5}" type="slidenum">
              <a:rPr lang="en-CA" smtClean="0"/>
              <a:t>5</a:t>
            </a:fld>
            <a:endParaRPr lang="en-CA"/>
          </a:p>
        </p:txBody>
      </p:sp>
    </p:spTree>
    <p:extLst>
      <p:ext uri="{BB962C8B-B14F-4D97-AF65-F5344CB8AC3E}">
        <p14:creationId xmlns:p14="http://schemas.microsoft.com/office/powerpoint/2010/main" val="1017880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Endonucleases: cleaves some</a:t>
            </a:r>
            <a:r>
              <a:rPr lang="en-CA" baseline="0" dirty="0" smtClean="0"/>
              <a:t> where in the middle of nucleic acid</a:t>
            </a:r>
          </a:p>
          <a:p>
            <a:endParaRPr lang="en-CA" baseline="0" dirty="0" smtClean="0"/>
          </a:p>
          <a:p>
            <a:r>
              <a:rPr lang="en-CA" baseline="0" dirty="0" err="1" smtClean="0"/>
              <a:t>Argonautes</a:t>
            </a:r>
            <a:r>
              <a:rPr lang="en-CA" baseline="0" dirty="0" smtClean="0"/>
              <a:t> are big players in RNA silencing processes such as RNAi, miRNA, siRNA </a:t>
            </a:r>
          </a:p>
          <a:p>
            <a:endParaRPr lang="en-CA" baseline="0" dirty="0" smtClean="0"/>
          </a:p>
          <a:p>
            <a:r>
              <a:rPr lang="en-CA" baseline="0" dirty="0" err="1" smtClean="0"/>
              <a:t>Argonautes</a:t>
            </a:r>
            <a:r>
              <a:rPr lang="en-CA" baseline="0" dirty="0" smtClean="0"/>
              <a:t> are found in nearly all organisms, not just prokaryotes. Like in the RISC complex in humans!</a:t>
            </a:r>
          </a:p>
          <a:p>
            <a:endParaRPr lang="en-CA" baseline="0" dirty="0" smtClean="0"/>
          </a:p>
          <a:p>
            <a:r>
              <a:rPr lang="en-CA" baseline="0" dirty="0" smtClean="0"/>
              <a:t>Photo: http://africa.gbrcn.org/</a:t>
            </a:r>
            <a:endParaRPr lang="en-CA" dirty="0"/>
          </a:p>
        </p:txBody>
      </p:sp>
      <p:sp>
        <p:nvSpPr>
          <p:cNvPr id="4" name="Slide Number Placeholder 3"/>
          <p:cNvSpPr>
            <a:spLocks noGrp="1"/>
          </p:cNvSpPr>
          <p:nvPr>
            <p:ph type="sldNum" sz="quarter" idx="10"/>
          </p:nvPr>
        </p:nvSpPr>
        <p:spPr/>
        <p:txBody>
          <a:bodyPr/>
          <a:lstStyle/>
          <a:p>
            <a:fld id="{F414D504-BBF3-4A71-A1DE-4294E31ABFD5}" type="slidenum">
              <a:rPr lang="en-CA" smtClean="0"/>
              <a:t>6</a:t>
            </a:fld>
            <a:endParaRPr lang="en-CA"/>
          </a:p>
        </p:txBody>
      </p:sp>
    </p:spTree>
    <p:extLst>
      <p:ext uri="{BB962C8B-B14F-4D97-AF65-F5344CB8AC3E}">
        <p14:creationId xmlns:p14="http://schemas.microsoft.com/office/powerpoint/2010/main" val="336325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Many</a:t>
            </a:r>
            <a:r>
              <a:rPr lang="en-CA" baseline="0" dirty="0" smtClean="0"/>
              <a:t> other suitable </a:t>
            </a:r>
            <a:r>
              <a:rPr lang="en-CA" baseline="0" dirty="0" err="1" smtClean="0"/>
              <a:t>argonaute</a:t>
            </a:r>
            <a:r>
              <a:rPr lang="en-CA" baseline="0" dirty="0" smtClean="0"/>
              <a:t> protein have been found in bacteria, but the problem was that they were useless as physiological temperatures. The ones mentioned above only cleave at above 65C.</a:t>
            </a:r>
          </a:p>
          <a:p>
            <a:endParaRPr lang="en-CA" baseline="0" dirty="0" smtClean="0"/>
          </a:p>
          <a:p>
            <a:r>
              <a:rPr lang="en-CA" baseline="0" dirty="0" smtClean="0"/>
              <a:t>In order to find a suitable candidate, they used the amino acid sequences of </a:t>
            </a:r>
            <a:r>
              <a:rPr lang="en-CA" baseline="0" dirty="0" err="1" smtClean="0"/>
              <a:t>T.thermophilus</a:t>
            </a:r>
            <a:r>
              <a:rPr lang="en-CA" baseline="0" dirty="0" smtClean="0"/>
              <a:t> and P. </a:t>
            </a:r>
            <a:r>
              <a:rPr lang="en-CA" baseline="0" dirty="0" err="1" smtClean="0"/>
              <a:t>furiosus</a:t>
            </a:r>
            <a:r>
              <a:rPr lang="en-CA" baseline="0" dirty="0" smtClean="0"/>
              <a:t> </a:t>
            </a:r>
            <a:r>
              <a:rPr lang="en-CA" baseline="0" dirty="0" err="1" smtClean="0"/>
              <a:t>argonaute</a:t>
            </a:r>
            <a:r>
              <a:rPr lang="en-CA" baseline="0" dirty="0" smtClean="0"/>
              <a:t> proteins and used PSI-BLAST (Position-Specific Iterative Basic Local Alignment Search Tool) against the NCBI non-redundant protein data base.</a:t>
            </a:r>
          </a:p>
          <a:p>
            <a:endParaRPr lang="en-CA" baseline="0" dirty="0" smtClean="0"/>
          </a:p>
          <a:p>
            <a:r>
              <a:rPr lang="en-CA" dirty="0" smtClean="0"/>
              <a:t>This program is used to find distant relatives of a protein. First, a list of all closely related proteins is created. These proteins are combined into a general "profile" sequence, which summarises significant features present in these sequences. A query against the protein database is then run using this profile, and a larger group of proteins is found. This larger group is used to construct another profile, and the process is repeated. By including related proteins in the search, PSI-BLAST is much more sensitive in picking up distant</a:t>
            </a:r>
            <a:r>
              <a:rPr lang="en-CA" u="none" dirty="0" smtClean="0">
                <a:solidFill>
                  <a:schemeClr val="tx1"/>
                </a:solidFill>
              </a:rPr>
              <a:t> </a:t>
            </a:r>
            <a:r>
              <a:rPr lang="en-CA" sz="1200" u="none" strike="noStrike" kern="1200" dirty="0" smtClean="0">
                <a:solidFill>
                  <a:schemeClr val="tx1"/>
                </a:solidFill>
                <a:effectLst/>
                <a:latin typeface="+mn-lt"/>
                <a:ea typeface="+mn-ea"/>
                <a:cs typeface="+mn-cs"/>
                <a:hlinkClick r:id="rId3" tooltip="Phylogenetic tree"/>
              </a:rPr>
              <a:t>evolutionary relationships</a:t>
            </a:r>
            <a:r>
              <a:rPr lang="en-CA" u="none" dirty="0" smtClean="0">
                <a:solidFill>
                  <a:schemeClr val="tx1"/>
                </a:solidFill>
              </a:rPr>
              <a:t> </a:t>
            </a:r>
            <a:r>
              <a:rPr lang="en-CA" dirty="0" smtClean="0"/>
              <a:t>than a standard protein-protein BLAST.</a:t>
            </a:r>
          </a:p>
          <a:p>
            <a:endParaRPr lang="en-CA" baseline="0" dirty="0" smtClean="0"/>
          </a:p>
          <a:p>
            <a:r>
              <a:rPr lang="en-CA" baseline="0" dirty="0" smtClean="0"/>
              <a:t>They used the amino acid sequence of </a:t>
            </a:r>
            <a:r>
              <a:rPr lang="en-CA" baseline="0" dirty="0" err="1" smtClean="0"/>
              <a:t>TtAgo</a:t>
            </a:r>
            <a:r>
              <a:rPr lang="en-CA" baseline="0" dirty="0" smtClean="0"/>
              <a:t> and </a:t>
            </a:r>
            <a:r>
              <a:rPr lang="en-CA" baseline="0" dirty="0" err="1" smtClean="0"/>
              <a:t>PfAgo</a:t>
            </a:r>
            <a:r>
              <a:rPr lang="en-CA" baseline="0" dirty="0" smtClean="0"/>
              <a:t> and found that </a:t>
            </a:r>
            <a:r>
              <a:rPr lang="en-CA" baseline="0" dirty="0" err="1" smtClean="0"/>
              <a:t>NgAgo</a:t>
            </a:r>
            <a:r>
              <a:rPr lang="en-CA" baseline="0" dirty="0" smtClean="0"/>
              <a:t> was a possible candidate.</a:t>
            </a:r>
            <a:endParaRPr lang="en-CA" dirty="0"/>
          </a:p>
        </p:txBody>
      </p:sp>
      <p:sp>
        <p:nvSpPr>
          <p:cNvPr id="4" name="Slide Number Placeholder 3"/>
          <p:cNvSpPr>
            <a:spLocks noGrp="1"/>
          </p:cNvSpPr>
          <p:nvPr>
            <p:ph type="sldNum" sz="quarter" idx="10"/>
          </p:nvPr>
        </p:nvSpPr>
        <p:spPr/>
        <p:txBody>
          <a:bodyPr/>
          <a:lstStyle/>
          <a:p>
            <a:fld id="{F414D504-BBF3-4A71-A1DE-4294E31ABFD5}" type="slidenum">
              <a:rPr lang="en-CA" smtClean="0"/>
              <a:t>7</a:t>
            </a:fld>
            <a:endParaRPr lang="en-CA"/>
          </a:p>
        </p:txBody>
      </p:sp>
    </p:spTree>
    <p:extLst>
      <p:ext uri="{BB962C8B-B14F-4D97-AF65-F5344CB8AC3E}">
        <p14:creationId xmlns:p14="http://schemas.microsoft.com/office/powerpoint/2010/main" val="1775185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They expressed </a:t>
            </a:r>
            <a:r>
              <a:rPr lang="en-CA" dirty="0" err="1" smtClean="0"/>
              <a:t>NgAgo</a:t>
            </a:r>
            <a:r>
              <a:rPr lang="en-CA" baseline="0" dirty="0" smtClean="0"/>
              <a:t> in </a:t>
            </a:r>
            <a:r>
              <a:rPr lang="en-CA" baseline="0" dirty="0" err="1" smtClean="0"/>
              <a:t>Ecoli</a:t>
            </a:r>
            <a:r>
              <a:rPr lang="en-CA" baseline="0" dirty="0" smtClean="0"/>
              <a:t>, which produce both </a:t>
            </a:r>
            <a:r>
              <a:rPr lang="en-CA" baseline="0" dirty="0" err="1" smtClean="0"/>
              <a:t>ssRNA</a:t>
            </a:r>
            <a:r>
              <a:rPr lang="en-CA" baseline="0" dirty="0" smtClean="0"/>
              <a:t> and ssDNA in order to see which guides the protein uses. They isolated </a:t>
            </a:r>
            <a:r>
              <a:rPr lang="en-CA" baseline="0" dirty="0" err="1" smtClean="0"/>
              <a:t>NgAgo</a:t>
            </a:r>
            <a:r>
              <a:rPr lang="en-CA" baseline="0" dirty="0" smtClean="0"/>
              <a:t>, processed with proteinase K and then with either </a:t>
            </a:r>
            <a:r>
              <a:rPr lang="en-CA" baseline="0" dirty="0" err="1" smtClean="0"/>
              <a:t>RNaseA</a:t>
            </a:r>
            <a:r>
              <a:rPr lang="en-CA" baseline="0" dirty="0" smtClean="0"/>
              <a:t> or </a:t>
            </a:r>
            <a:r>
              <a:rPr lang="en-CA" baseline="0" dirty="0" err="1" smtClean="0"/>
              <a:t>Dnase</a:t>
            </a:r>
            <a:r>
              <a:rPr lang="en-CA" baseline="0" dirty="0" smtClean="0"/>
              <a:t> I to see which guide the protein picked up.</a:t>
            </a:r>
            <a:endParaRPr lang="en-CA" dirty="0"/>
          </a:p>
        </p:txBody>
      </p:sp>
      <p:sp>
        <p:nvSpPr>
          <p:cNvPr id="4" name="Slide Number Placeholder 3"/>
          <p:cNvSpPr>
            <a:spLocks noGrp="1"/>
          </p:cNvSpPr>
          <p:nvPr>
            <p:ph type="sldNum" sz="quarter" idx="10"/>
          </p:nvPr>
        </p:nvSpPr>
        <p:spPr/>
        <p:txBody>
          <a:bodyPr/>
          <a:lstStyle/>
          <a:p>
            <a:fld id="{F414D504-BBF3-4A71-A1DE-4294E31ABFD5}" type="slidenum">
              <a:rPr lang="en-CA" smtClean="0"/>
              <a:t>8</a:t>
            </a:fld>
            <a:endParaRPr lang="en-CA"/>
          </a:p>
        </p:txBody>
      </p:sp>
    </p:spTree>
    <p:extLst>
      <p:ext uri="{BB962C8B-B14F-4D97-AF65-F5344CB8AC3E}">
        <p14:creationId xmlns:p14="http://schemas.microsoft.com/office/powerpoint/2010/main" val="3865796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CA" dirty="0" smtClean="0"/>
                  <a:t>They designed target guides,</a:t>
                </a:r>
                <a:r>
                  <a:rPr lang="en-CA" baseline="0" dirty="0" smtClean="0"/>
                  <a:t> both forward and reverse, to a target site on the plasmid above. They also designed a guide that had a non-complementary sequence to the plasmid. When treated with FW or RV, they were able to create an open circle plasmid, when both were added a linear species was seen.</a:t>
                </a:r>
              </a:p>
              <a:p>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They had to heat the protein up to 55</a:t>
                </a:r>
                <a14:m>
                  <m:oMath xmlns:m="http://schemas.openxmlformats.org/officeDocument/2006/math">
                    <m:r>
                      <a:rPr lang="en-CA" i="1" baseline="0" smtClean="0">
                        <a:latin typeface="Cambria Math" panose="02040503050406030204" pitchFamily="18" charset="0"/>
                      </a:rPr>
                      <m:t>°</m:t>
                    </m:r>
                    <m:r>
                      <a:rPr lang="en-CA" b="0" i="1" baseline="0" smtClean="0">
                        <a:latin typeface="Cambria Math" panose="02040503050406030204" pitchFamily="18" charset="0"/>
                      </a:rPr>
                      <m:t>𝐶</m:t>
                    </m:r>
                    <m:r>
                      <a:rPr lang="en-CA" b="0" i="1" baseline="0" smtClean="0">
                        <a:latin typeface="Cambria Math" panose="02040503050406030204" pitchFamily="18" charset="0"/>
                      </a:rPr>
                      <m:t> </m:t>
                    </m:r>
                  </m:oMath>
                </a14:m>
                <a:r>
                  <a:rPr lang="en-CA" dirty="0" smtClean="0"/>
                  <a:t> </a:t>
                </a:r>
                <a:r>
                  <a:rPr lang="en-CA" dirty="0" smtClean="0">
                    <a:latin typeface="Century Gothic" panose="020B0502020202020204" pitchFamily="34" charset="0"/>
                  </a:rPr>
                  <a:t>in order to switch out the endogenous guide for the designed</a:t>
                </a:r>
                <a:r>
                  <a:rPr lang="en-CA" baseline="0" dirty="0" smtClean="0">
                    <a:latin typeface="Century Gothic" panose="020B0502020202020204" pitchFamily="34" charset="0"/>
                  </a:rPr>
                  <a:t> one.</a:t>
                </a:r>
              </a:p>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smtClean="0">
                  <a:latin typeface="Century Gothic" panose="020B0502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p:txBody>
          </p:sp>
        </mc:Choice>
        <mc:Fallback xmlns="">
          <p:sp>
            <p:nvSpPr>
              <p:cNvPr id="3" name="Notes Placeholder 2"/>
              <p:cNvSpPr>
                <a:spLocks noGrp="1"/>
              </p:cNvSpPr>
              <p:nvPr>
                <p:ph type="body" idx="1"/>
              </p:nvPr>
            </p:nvSpPr>
            <p:spPr/>
            <p:txBody>
              <a:bodyPr/>
              <a:lstStyle/>
              <a:p>
                <a:r>
                  <a:rPr lang="en-CA" dirty="0" smtClean="0"/>
                  <a:t>They designed target guides,</a:t>
                </a:r>
                <a:r>
                  <a:rPr lang="en-CA" baseline="0" dirty="0" smtClean="0"/>
                  <a:t> both forward and reverse, to a target site on the plasmid above. They also designed a guide that had a non-complementary sequence to the plasmid. When treated with FW or RV, they were able to create an open circle plasmid, when both were added a linear species was seen.</a:t>
                </a:r>
              </a:p>
              <a:p>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They had to heat the protein up to </a:t>
                </a:r>
                <a:r>
                  <a:rPr lang="en-CA" baseline="0" dirty="0" smtClean="0"/>
                  <a:t>55</a:t>
                </a:r>
                <a:r>
                  <a:rPr lang="en-CA" i="0" baseline="0" smtClean="0">
                    <a:latin typeface="Cambria Math" panose="02040503050406030204" pitchFamily="18" charset="0"/>
                  </a:rPr>
                  <a:t>°</a:t>
                </a:r>
                <a:r>
                  <a:rPr lang="en-CA" b="0" i="0" baseline="0" smtClean="0">
                    <a:latin typeface="Cambria Math" panose="02040503050406030204" pitchFamily="18" charset="0"/>
                  </a:rPr>
                  <a:t>𝐶 </a:t>
                </a:r>
                <a:r>
                  <a:rPr lang="en-CA" dirty="0" smtClean="0"/>
                  <a:t> </a:t>
                </a:r>
                <a:r>
                  <a:rPr lang="en-CA" dirty="0" smtClean="0">
                    <a:latin typeface="Century Gothic" panose="020B0502020202020204" pitchFamily="34" charset="0"/>
                  </a:rPr>
                  <a:t>in order to switch out the endogenous guide for the designed</a:t>
                </a:r>
                <a:r>
                  <a:rPr lang="en-CA" baseline="0" dirty="0" smtClean="0">
                    <a:latin typeface="Century Gothic" panose="020B0502020202020204" pitchFamily="34" charset="0"/>
                  </a:rPr>
                  <a:t> one.</a:t>
                </a:r>
              </a:p>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smtClean="0">
                  <a:latin typeface="Century Gothic" panose="020B0502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p:txBody>
          </p:sp>
        </mc:Fallback>
      </mc:AlternateContent>
      <p:sp>
        <p:nvSpPr>
          <p:cNvPr id="4" name="Slide Number Placeholder 3"/>
          <p:cNvSpPr>
            <a:spLocks noGrp="1"/>
          </p:cNvSpPr>
          <p:nvPr>
            <p:ph type="sldNum" sz="quarter" idx="10"/>
          </p:nvPr>
        </p:nvSpPr>
        <p:spPr/>
        <p:txBody>
          <a:bodyPr/>
          <a:lstStyle/>
          <a:p>
            <a:fld id="{F414D504-BBF3-4A71-A1DE-4294E31ABFD5}" type="slidenum">
              <a:rPr lang="en-CA" smtClean="0"/>
              <a:t>9</a:t>
            </a:fld>
            <a:endParaRPr lang="en-CA"/>
          </a:p>
        </p:txBody>
      </p:sp>
    </p:spTree>
    <p:extLst>
      <p:ext uri="{BB962C8B-B14F-4D97-AF65-F5344CB8AC3E}">
        <p14:creationId xmlns:p14="http://schemas.microsoft.com/office/powerpoint/2010/main" val="2930431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Three different experiments</a:t>
            </a:r>
            <a:r>
              <a:rPr lang="en-CA" baseline="0" dirty="0" smtClean="0"/>
              <a:t> were done in order to confirm specificity to the target sequence in the guide.</a:t>
            </a:r>
          </a:p>
          <a:p>
            <a:endParaRPr lang="en-CA" baseline="0" dirty="0" smtClean="0"/>
          </a:p>
          <a:p>
            <a:pPr marL="228600" indent="-228600">
              <a:buAutoNum type="alphaUcPeriod"/>
            </a:pPr>
            <a:r>
              <a:rPr lang="en-CA" baseline="0" dirty="0" smtClean="0"/>
              <a:t>They transfected HEK (human embryonic kidney) 293T cells. This cell line contains Large T antigen from SV40 (simian virus). This cell line gives high transfection rates. They co-transfected there plasmid with </a:t>
            </a:r>
            <a:r>
              <a:rPr lang="en-CA" baseline="0" dirty="0" err="1" smtClean="0"/>
              <a:t>NgAgo</a:t>
            </a:r>
            <a:r>
              <a:rPr lang="en-CA" baseline="0" dirty="0" smtClean="0"/>
              <a:t>  and different types of guides. As seen before only 5’-p-ssDNA was isolated from purified </a:t>
            </a:r>
            <a:r>
              <a:rPr lang="en-CA" baseline="0" dirty="0" err="1" smtClean="0"/>
              <a:t>NgAgo</a:t>
            </a:r>
            <a:r>
              <a:rPr lang="en-CA" baseline="0" dirty="0" smtClean="0"/>
              <a:t>. Interestingly, when only the plasmid was transfected, no guide could be isolated from the purified protein suggesting that there is little endogenous 5’p-ssDNA in the cell. </a:t>
            </a:r>
          </a:p>
          <a:p>
            <a:pPr marL="228600" indent="-228600">
              <a:buAutoNum type="alphaUcPeriod"/>
            </a:pPr>
            <a:r>
              <a:rPr lang="en-CA" baseline="0" dirty="0" smtClean="0"/>
              <a:t>They next tested if time played a role in successful guide loading. They postponed the transfection of the 5’p-ssDNAs 12h and 24h after the transfection of the plasmid. Expression of the guide decreased at the 24h time point which means that loading is most successful right after </a:t>
            </a:r>
            <a:r>
              <a:rPr lang="en-CA" baseline="0" dirty="0" err="1" smtClean="0"/>
              <a:t>NgAgo</a:t>
            </a:r>
            <a:r>
              <a:rPr lang="en-CA" baseline="0" dirty="0" smtClean="0"/>
              <a:t> is expressed.</a:t>
            </a:r>
          </a:p>
          <a:p>
            <a:pPr marL="228600" indent="-228600">
              <a:buAutoNum type="alphaUcPeriod"/>
            </a:pPr>
            <a:r>
              <a:rPr lang="en-CA" baseline="0" dirty="0" smtClean="0"/>
              <a:t>This experiment was done out of the cell line. </a:t>
            </a:r>
            <a:r>
              <a:rPr lang="en-CA" baseline="0" dirty="0" err="1" smtClean="0"/>
              <a:t>NgAgo</a:t>
            </a:r>
            <a:r>
              <a:rPr lang="en-CA" baseline="0" dirty="0" smtClean="0"/>
              <a:t> was isolated from HEK cells and incubated with the guide at 55C and 37C. Even after 8 hours of incubate, unloaded </a:t>
            </a:r>
            <a:r>
              <a:rPr lang="en-CA" baseline="0" dirty="0" err="1" smtClean="0"/>
              <a:t>NgAgos</a:t>
            </a:r>
            <a:r>
              <a:rPr lang="en-CA" baseline="0" dirty="0" smtClean="0"/>
              <a:t> could load guides at physiological temperature. This is could because even if there were </a:t>
            </a:r>
            <a:r>
              <a:rPr lang="en-CA" baseline="0" dirty="0" err="1" smtClean="0"/>
              <a:t>ssDNAs</a:t>
            </a:r>
            <a:r>
              <a:rPr lang="en-CA" baseline="0" dirty="0" smtClean="0"/>
              <a:t> in the cell, </a:t>
            </a:r>
            <a:r>
              <a:rPr lang="en-CA" baseline="0" dirty="0" err="1" smtClean="0"/>
              <a:t>NgAgo</a:t>
            </a:r>
            <a:r>
              <a:rPr lang="en-CA" baseline="0" dirty="0" smtClean="0"/>
              <a:t> would not load them.</a:t>
            </a:r>
          </a:p>
        </p:txBody>
      </p:sp>
      <p:sp>
        <p:nvSpPr>
          <p:cNvPr id="4" name="Slide Number Placeholder 3"/>
          <p:cNvSpPr>
            <a:spLocks noGrp="1"/>
          </p:cNvSpPr>
          <p:nvPr>
            <p:ph type="sldNum" sz="quarter" idx="10"/>
          </p:nvPr>
        </p:nvSpPr>
        <p:spPr/>
        <p:txBody>
          <a:bodyPr/>
          <a:lstStyle/>
          <a:p>
            <a:fld id="{F414D504-BBF3-4A71-A1DE-4294E31ABFD5}" type="slidenum">
              <a:rPr lang="en-CA" smtClean="0"/>
              <a:t>11</a:t>
            </a:fld>
            <a:endParaRPr lang="en-CA"/>
          </a:p>
        </p:txBody>
      </p:sp>
    </p:spTree>
    <p:extLst>
      <p:ext uri="{BB962C8B-B14F-4D97-AF65-F5344CB8AC3E}">
        <p14:creationId xmlns:p14="http://schemas.microsoft.com/office/powerpoint/2010/main" val="459185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6/10/2016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n.wikipedia.org/wiki/Genome_editin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www.nature.com/nature/journal/v534/n7605/full/534037a.html" TargetMode="External"/><Relationship Id="rId4" Type="http://schemas.openxmlformats.org/officeDocument/2006/relationships/hyperlink" Target="http://www.the-scientist.com/?articles.view/articleNo/45119/title/-Heroes-of-CRISPR--Disputed/"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598"/>
            <a:ext cx="9453092" cy="2262781"/>
          </a:xfrm>
        </p:spPr>
        <p:txBody>
          <a:bodyPr>
            <a:normAutofit/>
          </a:bodyPr>
          <a:lstStyle/>
          <a:p>
            <a:r>
              <a:rPr lang="en-CA" sz="4000" dirty="0" smtClean="0"/>
              <a:t>DNA-guided genome editing using the </a:t>
            </a:r>
            <a:r>
              <a:rPr lang="en-CA" sz="4000" i="1" dirty="0" err="1" smtClean="0"/>
              <a:t>Natronobacterium</a:t>
            </a:r>
            <a:r>
              <a:rPr lang="en-CA" sz="4000" i="1" dirty="0" smtClean="0"/>
              <a:t> </a:t>
            </a:r>
            <a:r>
              <a:rPr lang="en-CA" sz="4000" i="1" dirty="0" err="1" smtClean="0"/>
              <a:t>gregoryi</a:t>
            </a:r>
            <a:r>
              <a:rPr lang="en-CA" sz="4000" i="1" dirty="0" smtClean="0"/>
              <a:t> </a:t>
            </a:r>
            <a:r>
              <a:rPr lang="en-CA" sz="4000" dirty="0" err="1" smtClean="0"/>
              <a:t>Argonaute</a:t>
            </a:r>
            <a:endParaRPr lang="en-CA" sz="4000" dirty="0"/>
          </a:p>
        </p:txBody>
      </p:sp>
      <p:sp>
        <p:nvSpPr>
          <p:cNvPr id="3" name="Subtitle 2"/>
          <p:cNvSpPr>
            <a:spLocks noGrp="1"/>
          </p:cNvSpPr>
          <p:nvPr>
            <p:ph type="subTitle" idx="1"/>
          </p:nvPr>
        </p:nvSpPr>
        <p:spPr/>
        <p:txBody>
          <a:bodyPr/>
          <a:lstStyle/>
          <a:p>
            <a:r>
              <a:rPr lang="en-CA" dirty="0" smtClean="0"/>
              <a:t>Feng Gao, Xiao Z Shen, Feng Jiang, </a:t>
            </a:r>
            <a:r>
              <a:rPr lang="en-CA" dirty="0" err="1" smtClean="0"/>
              <a:t>Yongqiang</a:t>
            </a:r>
            <a:r>
              <a:rPr lang="en-CA" dirty="0" smtClean="0"/>
              <a:t> Wu &amp; </a:t>
            </a:r>
            <a:r>
              <a:rPr lang="en-CA" dirty="0" err="1" smtClean="0"/>
              <a:t>Chunyu</a:t>
            </a:r>
            <a:r>
              <a:rPr lang="en-CA" dirty="0" smtClean="0"/>
              <a:t> Han</a:t>
            </a:r>
            <a:endParaRPr lang="en-CA" dirty="0"/>
          </a:p>
        </p:txBody>
      </p:sp>
    </p:spTree>
    <p:extLst>
      <p:ext uri="{BB962C8B-B14F-4D97-AF65-F5344CB8AC3E}">
        <p14:creationId xmlns:p14="http://schemas.microsoft.com/office/powerpoint/2010/main" val="16780889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745325" y="77651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n-CA" smtClean="0"/>
              <a:t>First things first: Does it work in vivo?</a:t>
            </a:r>
            <a:endParaRPr lang="en-CA"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61262"/>
          <a:stretch/>
        </p:blipFill>
        <p:spPr>
          <a:xfrm>
            <a:off x="1648916" y="1847537"/>
            <a:ext cx="4950683" cy="3863715"/>
          </a:xfrm>
          <a:prstGeom prst="rect">
            <a:avLst/>
          </a:prstGeom>
        </p:spPr>
      </p:pic>
      <p:sp>
        <p:nvSpPr>
          <p:cNvPr id="6" name="TextBox 5"/>
          <p:cNvSpPr txBox="1"/>
          <p:nvPr/>
        </p:nvSpPr>
        <p:spPr>
          <a:xfrm>
            <a:off x="7225259" y="2057400"/>
            <a:ext cx="3912433" cy="2169825"/>
          </a:xfrm>
          <a:prstGeom prst="rect">
            <a:avLst/>
          </a:prstGeom>
          <a:noFill/>
        </p:spPr>
        <p:txBody>
          <a:bodyPr wrap="square" rtlCol="0">
            <a:spAutoFit/>
          </a:bodyPr>
          <a:lstStyle/>
          <a:p>
            <a:r>
              <a:rPr lang="en-CA" dirty="0" smtClean="0"/>
              <a:t>Specificity Experiment</a:t>
            </a:r>
          </a:p>
          <a:p>
            <a:endParaRPr lang="en-CA" dirty="0" smtClean="0"/>
          </a:p>
          <a:p>
            <a:pPr>
              <a:lnSpc>
                <a:spcPct val="150000"/>
              </a:lnSpc>
            </a:pPr>
            <a:r>
              <a:rPr lang="en-CA" dirty="0" smtClean="0"/>
              <a:t>-</a:t>
            </a:r>
            <a:r>
              <a:rPr lang="en-CA" dirty="0" err="1" smtClean="0"/>
              <a:t>NgAgo</a:t>
            </a:r>
            <a:r>
              <a:rPr lang="en-CA" dirty="0" smtClean="0"/>
              <a:t> can only use </a:t>
            </a:r>
            <a:r>
              <a:rPr lang="en-CA" u="sng" dirty="0" smtClean="0"/>
              <a:t>a 5’ phosphorylated single strand DNA guide.</a:t>
            </a:r>
          </a:p>
          <a:p>
            <a:endParaRPr lang="en-CA" dirty="0"/>
          </a:p>
        </p:txBody>
      </p:sp>
      <p:sp>
        <p:nvSpPr>
          <p:cNvPr id="7" name="Rectangle 6"/>
          <p:cNvSpPr/>
          <p:nvPr/>
        </p:nvSpPr>
        <p:spPr>
          <a:xfrm>
            <a:off x="5186597" y="2863121"/>
            <a:ext cx="449705" cy="284813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2" name="Straight Connector 11"/>
          <p:cNvCxnSpPr/>
          <p:nvPr/>
        </p:nvCxnSpPr>
        <p:spPr>
          <a:xfrm>
            <a:off x="1648916" y="4047345"/>
            <a:ext cx="1096409"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96364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CA" dirty="0" smtClean="0"/>
              <a:t>What about off-target cleavage?</a:t>
            </a:r>
            <a:endParaRPr lang="en-CA"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39905" b="65683"/>
          <a:stretch/>
        </p:blipFill>
        <p:spPr>
          <a:xfrm>
            <a:off x="1630202" y="1904999"/>
            <a:ext cx="4096042" cy="2353455"/>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33425" r="41289" b="32919"/>
          <a:stretch/>
        </p:blipFill>
        <p:spPr>
          <a:xfrm>
            <a:off x="6688967" y="1904999"/>
            <a:ext cx="4433735" cy="2353455"/>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70528" r="48462"/>
          <a:stretch/>
        </p:blipFill>
        <p:spPr>
          <a:xfrm>
            <a:off x="3825440" y="4512039"/>
            <a:ext cx="4770373" cy="2159831"/>
          </a:xfrm>
          <a:prstGeom prst="rect">
            <a:avLst/>
          </a:prstGeom>
        </p:spPr>
      </p:pic>
      <p:sp>
        <p:nvSpPr>
          <p:cNvPr id="7" name="Rectangle 6"/>
          <p:cNvSpPr/>
          <p:nvPr/>
        </p:nvSpPr>
        <p:spPr>
          <a:xfrm>
            <a:off x="5306518" y="1904998"/>
            <a:ext cx="348354" cy="223228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7"/>
          <p:cNvSpPr/>
          <p:nvPr/>
        </p:nvSpPr>
        <p:spPr>
          <a:xfrm>
            <a:off x="4154404" y="1904998"/>
            <a:ext cx="325978" cy="223228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ectangle 8"/>
          <p:cNvSpPr/>
          <p:nvPr/>
        </p:nvSpPr>
        <p:spPr>
          <a:xfrm>
            <a:off x="10450643" y="1965583"/>
            <a:ext cx="387246" cy="223228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Rectangle 11"/>
          <p:cNvSpPr/>
          <p:nvPr/>
        </p:nvSpPr>
        <p:spPr>
          <a:xfrm>
            <a:off x="8034728" y="4691920"/>
            <a:ext cx="456155" cy="1979949"/>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22630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r="69664" b="60854"/>
          <a:stretch/>
        </p:blipFill>
        <p:spPr>
          <a:xfrm>
            <a:off x="593507" y="2416088"/>
            <a:ext cx="5151556" cy="2965381"/>
          </a:xfrm>
        </p:spPr>
      </p:pic>
      <p:sp>
        <p:nvSpPr>
          <p:cNvPr id="5" name="Title 1"/>
          <p:cNvSpPr>
            <a:spLocks noGrp="1"/>
          </p:cNvSpPr>
          <p:nvPr>
            <p:ph type="title"/>
          </p:nvPr>
        </p:nvSpPr>
        <p:spPr>
          <a:xfrm>
            <a:off x="2592925" y="624110"/>
            <a:ext cx="8911687" cy="1280890"/>
          </a:xfrm>
        </p:spPr>
        <p:txBody>
          <a:bodyPr/>
          <a:lstStyle/>
          <a:p>
            <a:pPr algn="r"/>
            <a:r>
              <a:rPr lang="en-CA" dirty="0" smtClean="0"/>
              <a:t>Are you sure it’s an endonuclease?</a:t>
            </a:r>
            <a:endParaRPr lang="en-CA"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32086" t="-281" r="35586" b="29774"/>
          <a:stretch/>
        </p:blipFill>
        <p:spPr>
          <a:xfrm>
            <a:off x="6610662" y="2017408"/>
            <a:ext cx="4152276" cy="4039840"/>
          </a:xfrm>
          <a:prstGeom prst="rect">
            <a:avLst/>
          </a:prstGeom>
        </p:spPr>
      </p:pic>
    </p:spTree>
    <p:extLst>
      <p:ext uri="{BB962C8B-B14F-4D97-AF65-F5344CB8AC3E}">
        <p14:creationId xmlns:p14="http://schemas.microsoft.com/office/powerpoint/2010/main" val="4204161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CA" dirty="0" smtClean="0"/>
              <a:t>Is it better than CRISPR?</a:t>
            </a:r>
            <a:endParaRPr lang="en-CA"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64084"/>
          <a:stretch/>
        </p:blipFill>
        <p:spPr>
          <a:xfrm>
            <a:off x="1492770" y="1845930"/>
            <a:ext cx="3612630" cy="4486939"/>
          </a:xfrm>
          <a:prstGeom prst="rect">
            <a:avLst/>
          </a:prstGeom>
        </p:spPr>
      </p:pic>
      <p:sp>
        <p:nvSpPr>
          <p:cNvPr id="5" name="Right Brace 4"/>
          <p:cNvSpPr/>
          <p:nvPr/>
        </p:nvSpPr>
        <p:spPr>
          <a:xfrm>
            <a:off x="5418923" y="1845930"/>
            <a:ext cx="457200" cy="18415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7" name="TextBox 6"/>
          <p:cNvSpPr txBox="1"/>
          <p:nvPr/>
        </p:nvSpPr>
        <p:spPr>
          <a:xfrm>
            <a:off x="6189646" y="2473049"/>
            <a:ext cx="4394200" cy="646331"/>
          </a:xfrm>
          <a:prstGeom prst="rect">
            <a:avLst/>
          </a:prstGeom>
          <a:noFill/>
        </p:spPr>
        <p:txBody>
          <a:bodyPr wrap="square" rtlCol="0">
            <a:spAutoFit/>
          </a:bodyPr>
          <a:lstStyle/>
          <a:p>
            <a:r>
              <a:rPr lang="en-CA" dirty="0" smtClean="0"/>
              <a:t>When using CRISPR, the guides are labeled </a:t>
            </a:r>
            <a:r>
              <a:rPr lang="en-CA" dirty="0" err="1" smtClean="0"/>
              <a:t>sgRNA</a:t>
            </a:r>
            <a:r>
              <a:rPr lang="en-CA" dirty="0" smtClean="0"/>
              <a:t> for “Short Guide RNA”</a:t>
            </a:r>
            <a:endParaRPr lang="en-CA" dirty="0"/>
          </a:p>
        </p:txBody>
      </p:sp>
      <p:cxnSp>
        <p:nvCxnSpPr>
          <p:cNvPr id="9" name="Straight Arrow Connector 8"/>
          <p:cNvCxnSpPr/>
          <p:nvPr/>
        </p:nvCxnSpPr>
        <p:spPr>
          <a:xfrm flipH="1">
            <a:off x="2781300" y="1371600"/>
            <a:ext cx="419100" cy="660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990850" y="540603"/>
            <a:ext cx="2628900" cy="830997"/>
          </a:xfrm>
          <a:prstGeom prst="rect">
            <a:avLst/>
          </a:prstGeom>
          <a:noFill/>
        </p:spPr>
        <p:txBody>
          <a:bodyPr wrap="square" rtlCol="0">
            <a:spAutoFit/>
          </a:bodyPr>
          <a:lstStyle/>
          <a:p>
            <a:r>
              <a:rPr lang="en-CA" sz="1600" dirty="0" smtClean="0"/>
              <a:t>Normally expresses green fluorescent protein</a:t>
            </a:r>
            <a:endParaRPr lang="en-CA" sz="1600" dirty="0"/>
          </a:p>
        </p:txBody>
      </p:sp>
      <p:sp>
        <p:nvSpPr>
          <p:cNvPr id="11" name="Rectangle 10"/>
          <p:cNvSpPr/>
          <p:nvPr/>
        </p:nvSpPr>
        <p:spPr>
          <a:xfrm>
            <a:off x="3200400" y="5181600"/>
            <a:ext cx="1104900" cy="39370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896935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CA" dirty="0" smtClean="0"/>
              <a:t>Optimization</a:t>
            </a:r>
            <a:endParaRPr lang="en-CA"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57175" r="67803"/>
          <a:stretch/>
        </p:blipFill>
        <p:spPr>
          <a:xfrm>
            <a:off x="1172461" y="2289867"/>
            <a:ext cx="4922914" cy="2920973"/>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1692" t="69063" r="35227"/>
          <a:stretch/>
        </p:blipFill>
        <p:spPr>
          <a:xfrm>
            <a:off x="6057900" y="3021710"/>
            <a:ext cx="5247393" cy="2189130"/>
          </a:xfrm>
          <a:prstGeom prst="rect">
            <a:avLst/>
          </a:prstGeom>
        </p:spPr>
      </p:pic>
      <p:cxnSp>
        <p:nvCxnSpPr>
          <p:cNvPr id="7" name="Straight Arrow Connector 6"/>
          <p:cNvCxnSpPr/>
          <p:nvPr/>
        </p:nvCxnSpPr>
        <p:spPr>
          <a:xfrm>
            <a:off x="6667290" y="2790459"/>
            <a:ext cx="0" cy="279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967960" y="2010466"/>
            <a:ext cx="1447800" cy="646331"/>
          </a:xfrm>
          <a:prstGeom prst="rect">
            <a:avLst/>
          </a:prstGeom>
          <a:noFill/>
        </p:spPr>
        <p:txBody>
          <a:bodyPr wrap="square" rtlCol="0">
            <a:spAutoFit/>
          </a:bodyPr>
          <a:lstStyle/>
          <a:p>
            <a:pPr algn="ctr"/>
            <a:r>
              <a:rPr lang="en-CA" dirty="0" smtClean="0"/>
              <a:t>Sequence Length</a:t>
            </a:r>
            <a:endParaRPr lang="en-CA" dirty="0"/>
          </a:p>
        </p:txBody>
      </p:sp>
      <p:sp>
        <p:nvSpPr>
          <p:cNvPr id="11" name="TextBox 10"/>
          <p:cNvSpPr txBox="1"/>
          <p:nvPr/>
        </p:nvSpPr>
        <p:spPr>
          <a:xfrm>
            <a:off x="8100664" y="2461807"/>
            <a:ext cx="1447800" cy="369332"/>
          </a:xfrm>
          <a:prstGeom prst="rect">
            <a:avLst/>
          </a:prstGeom>
          <a:noFill/>
        </p:spPr>
        <p:txBody>
          <a:bodyPr wrap="square" rtlCol="0">
            <a:spAutoFit/>
          </a:bodyPr>
          <a:lstStyle/>
          <a:p>
            <a:pPr algn="ctr"/>
            <a:r>
              <a:rPr lang="en-CA" dirty="0" smtClean="0"/>
              <a:t>Sequence</a:t>
            </a:r>
            <a:endParaRPr lang="en-CA" dirty="0"/>
          </a:p>
        </p:txBody>
      </p:sp>
      <p:sp>
        <p:nvSpPr>
          <p:cNvPr id="12" name="Rectangle 11"/>
          <p:cNvSpPr/>
          <p:nvPr/>
        </p:nvSpPr>
        <p:spPr>
          <a:xfrm>
            <a:off x="4238679" y="2289867"/>
            <a:ext cx="430818" cy="2920973"/>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4" name="Straight Connector 13"/>
          <p:cNvCxnSpPr/>
          <p:nvPr/>
        </p:nvCxnSpPr>
        <p:spPr>
          <a:xfrm>
            <a:off x="6132850" y="4487680"/>
            <a:ext cx="49149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8645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5-Point Star 8"/>
          <p:cNvSpPr/>
          <p:nvPr/>
        </p:nvSpPr>
        <p:spPr>
          <a:xfrm>
            <a:off x="3480545" y="1239378"/>
            <a:ext cx="174812" cy="15321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1813112" y="1311913"/>
            <a:ext cx="2487706"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5-Point Star 12"/>
          <p:cNvSpPr/>
          <p:nvPr/>
        </p:nvSpPr>
        <p:spPr>
          <a:xfrm>
            <a:off x="3480545" y="1397896"/>
            <a:ext cx="174812" cy="15321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1813112" y="1470431"/>
            <a:ext cx="24877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813112" y="1894617"/>
            <a:ext cx="24877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831042" y="2029087"/>
            <a:ext cx="2487706"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5-Point Star 16"/>
          <p:cNvSpPr/>
          <p:nvPr/>
        </p:nvSpPr>
        <p:spPr>
          <a:xfrm>
            <a:off x="6631638" y="930912"/>
            <a:ext cx="174812" cy="15321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856629" y="1003447"/>
            <a:ext cx="2487706"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5-Point Star 18"/>
          <p:cNvSpPr/>
          <p:nvPr/>
        </p:nvSpPr>
        <p:spPr>
          <a:xfrm>
            <a:off x="6631638" y="1385264"/>
            <a:ext cx="174812" cy="15321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p:nvPr/>
        </p:nvCxnSpPr>
        <p:spPr>
          <a:xfrm>
            <a:off x="4856629" y="1457799"/>
            <a:ext cx="24877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856629" y="1881985"/>
            <a:ext cx="24877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387785" y="2446759"/>
            <a:ext cx="2487706"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5-Point Star 22"/>
          <p:cNvSpPr/>
          <p:nvPr/>
        </p:nvSpPr>
        <p:spPr>
          <a:xfrm>
            <a:off x="9845485" y="590255"/>
            <a:ext cx="174812" cy="15321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p:cNvCxnSpPr/>
          <p:nvPr/>
        </p:nvCxnSpPr>
        <p:spPr>
          <a:xfrm>
            <a:off x="8043582" y="662790"/>
            <a:ext cx="2487706"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5-Point Star 24"/>
          <p:cNvSpPr/>
          <p:nvPr/>
        </p:nvSpPr>
        <p:spPr>
          <a:xfrm>
            <a:off x="9876862" y="1956552"/>
            <a:ext cx="174812" cy="15321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p:cNvCxnSpPr/>
          <p:nvPr/>
        </p:nvCxnSpPr>
        <p:spPr>
          <a:xfrm>
            <a:off x="8074959" y="2029087"/>
            <a:ext cx="24877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8043582" y="1245494"/>
            <a:ext cx="24877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061512" y="1379964"/>
            <a:ext cx="24877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061512" y="1873018"/>
            <a:ext cx="2487706"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5-Point Star 30"/>
          <p:cNvSpPr/>
          <p:nvPr/>
        </p:nvSpPr>
        <p:spPr>
          <a:xfrm>
            <a:off x="9845485" y="771789"/>
            <a:ext cx="174812" cy="15321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p:cNvCxnSpPr/>
          <p:nvPr/>
        </p:nvCxnSpPr>
        <p:spPr>
          <a:xfrm>
            <a:off x="8043582" y="844324"/>
            <a:ext cx="2487706"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Lightning Bolt 32"/>
          <p:cNvSpPr/>
          <p:nvPr/>
        </p:nvSpPr>
        <p:spPr>
          <a:xfrm>
            <a:off x="9845485" y="1688434"/>
            <a:ext cx="174812" cy="268118"/>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4695261" y="2944906"/>
            <a:ext cx="1936377" cy="30390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8218393" y="2166040"/>
            <a:ext cx="2565891" cy="369332"/>
          </a:xfrm>
          <a:prstGeom prst="rect">
            <a:avLst/>
          </a:prstGeom>
          <a:noFill/>
        </p:spPr>
        <p:txBody>
          <a:bodyPr wrap="square" rtlCol="0">
            <a:spAutoFit/>
          </a:bodyPr>
          <a:lstStyle/>
          <a:p>
            <a:r>
              <a:rPr lang="en-US" dirty="0" smtClean="0"/>
              <a:t> 400bp             100bp</a:t>
            </a:r>
            <a:endParaRPr lang="en-US" dirty="0"/>
          </a:p>
        </p:txBody>
      </p:sp>
      <p:sp>
        <p:nvSpPr>
          <p:cNvPr id="36" name="Rectangle 35"/>
          <p:cNvSpPr/>
          <p:nvPr/>
        </p:nvSpPr>
        <p:spPr>
          <a:xfrm>
            <a:off x="5842740" y="3434221"/>
            <a:ext cx="537885"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842740" y="3777725"/>
            <a:ext cx="537885"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5842739" y="5065797"/>
            <a:ext cx="537885"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4952997" y="6131859"/>
            <a:ext cx="1555381" cy="369332"/>
          </a:xfrm>
          <a:prstGeom prst="rect">
            <a:avLst/>
          </a:prstGeom>
          <a:noFill/>
        </p:spPr>
        <p:txBody>
          <a:bodyPr wrap="square" rtlCol="0">
            <a:spAutoFit/>
          </a:bodyPr>
          <a:lstStyle/>
          <a:p>
            <a:r>
              <a:rPr lang="en-US" smtClean="0"/>
              <a:t>% of mutant</a:t>
            </a:r>
            <a:endParaRPr lang="en-US"/>
          </a:p>
        </p:txBody>
      </p:sp>
      <p:sp>
        <p:nvSpPr>
          <p:cNvPr id="2" name="TextBox 1"/>
          <p:cNvSpPr txBox="1"/>
          <p:nvPr/>
        </p:nvSpPr>
        <p:spPr>
          <a:xfrm>
            <a:off x="7582328" y="4222679"/>
            <a:ext cx="3390472" cy="584775"/>
          </a:xfrm>
          <a:prstGeom prst="rect">
            <a:avLst/>
          </a:prstGeom>
          <a:noFill/>
        </p:spPr>
        <p:txBody>
          <a:bodyPr wrap="square" rtlCol="0">
            <a:spAutoFit/>
          </a:bodyPr>
          <a:lstStyle/>
          <a:p>
            <a:r>
              <a:rPr lang="en-US" sz="3200" dirty="0" smtClean="0"/>
              <a:t>T7E3 Assay</a:t>
            </a:r>
            <a:endParaRPr lang="en-US" sz="3200" dirty="0"/>
          </a:p>
        </p:txBody>
      </p:sp>
    </p:spTree>
    <p:extLst>
      <p:ext uri="{BB962C8B-B14F-4D97-AF65-F5344CB8AC3E}">
        <p14:creationId xmlns:p14="http://schemas.microsoft.com/office/powerpoint/2010/main" val="12907804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8898" y="2506662"/>
            <a:ext cx="5605947" cy="3411228"/>
          </a:xfrm>
        </p:spPr>
        <p:txBody>
          <a:bodyPr>
            <a:normAutofit/>
          </a:bodyPr>
          <a:lstStyle/>
          <a:p>
            <a:r>
              <a:rPr lang="en-US" sz="2000" b="1" dirty="0"/>
              <a:t>DYRK1A</a:t>
            </a:r>
            <a:r>
              <a:rPr lang="en-US" sz="2000" dirty="0"/>
              <a:t> (Dual-Specificity Tyrosine-(Y)-Phosphorylation Regulated Kinase 1A</a:t>
            </a:r>
            <a:r>
              <a:rPr lang="en-US" sz="2000" dirty="0" smtClean="0"/>
              <a:t>) gene</a:t>
            </a:r>
            <a:r>
              <a:rPr lang="en-US" sz="2000" dirty="0"/>
              <a:t>. </a:t>
            </a:r>
            <a:r>
              <a:rPr lang="en-US" sz="2000" dirty="0" smtClean="0"/>
              <a:t/>
            </a:r>
            <a:br>
              <a:rPr lang="en-US" sz="2000" dirty="0" smtClean="0"/>
            </a:br>
            <a:r>
              <a:rPr lang="en-US" sz="2000" dirty="0"/>
              <a:t/>
            </a:r>
            <a:br>
              <a:rPr lang="en-US" sz="2000" dirty="0"/>
            </a:br>
            <a:r>
              <a:rPr lang="en-US" sz="2000" dirty="0" smtClean="0"/>
              <a:t>Diseases </a:t>
            </a:r>
            <a:r>
              <a:rPr lang="en-US" sz="2000" dirty="0"/>
              <a:t>associated with </a:t>
            </a:r>
            <a:r>
              <a:rPr lang="en-US" sz="2000" b="1" dirty="0"/>
              <a:t>DYRK1A</a:t>
            </a:r>
            <a:r>
              <a:rPr lang="en-US" sz="2000" dirty="0"/>
              <a:t> include microcephaly and seizure disorder</a:t>
            </a:r>
            <a:r>
              <a:rPr lang="en-US" sz="2000" dirty="0" smtClean="0"/>
              <a:t>. Extensively used in CRISPR.</a:t>
            </a:r>
            <a:endParaRPr lang="en-US" sz="2000" dirty="0"/>
          </a:p>
        </p:txBody>
      </p:sp>
      <p:sp>
        <p:nvSpPr>
          <p:cNvPr id="3" name="Content Placeholder 2"/>
          <p:cNvSpPr>
            <a:spLocks noGrp="1"/>
          </p:cNvSpPr>
          <p:nvPr>
            <p:ph idx="1"/>
          </p:nvPr>
        </p:nvSpPr>
        <p:spPr>
          <a:xfrm>
            <a:off x="2762002" y="2506662"/>
            <a:ext cx="2676896" cy="4351338"/>
          </a:xfrm>
        </p:spPr>
        <p:txBody>
          <a:bodyPr>
            <a:normAutofit/>
          </a:bodyPr>
          <a:lstStyle/>
          <a:p>
            <a:r>
              <a:rPr lang="en-US" sz="2400" dirty="0" smtClean="0"/>
              <a:t>G5: 31%</a:t>
            </a:r>
          </a:p>
          <a:p>
            <a:r>
              <a:rPr lang="en-US" sz="2400" dirty="0" smtClean="0"/>
              <a:t>G6: 34%</a:t>
            </a:r>
          </a:p>
          <a:p>
            <a:r>
              <a:rPr lang="en-US" sz="2400" dirty="0" smtClean="0"/>
              <a:t>G10: 41%</a:t>
            </a:r>
          </a:p>
          <a:p>
            <a:r>
              <a:rPr lang="en-US" sz="2400" dirty="0" smtClean="0"/>
              <a:t>G12: 27%</a:t>
            </a:r>
          </a:p>
          <a:p>
            <a:r>
              <a:rPr lang="en-US" sz="2400" dirty="0" smtClean="0"/>
              <a:t>G13: 39%</a:t>
            </a:r>
            <a:endParaRPr lang="en-US" sz="2400" dirty="0"/>
          </a:p>
        </p:txBody>
      </p:sp>
      <p:sp>
        <p:nvSpPr>
          <p:cNvPr id="4" name="Title 1"/>
          <p:cNvSpPr txBox="1">
            <a:spLocks/>
          </p:cNvSpPr>
          <p:nvPr/>
        </p:nvSpPr>
        <p:spPr>
          <a:xfrm>
            <a:off x="1710046" y="343973"/>
            <a:ext cx="10105902"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dirty="0" smtClean="0"/>
              <a:t>Figure 4a. Silencing human </a:t>
            </a:r>
            <a:r>
              <a:rPr lang="en-US" sz="4000" i="1" dirty="0" smtClean="0"/>
              <a:t>DYRK1A</a:t>
            </a:r>
            <a:r>
              <a:rPr lang="en-US" sz="4000" dirty="0" smtClean="0"/>
              <a:t> gene</a:t>
            </a:r>
            <a:endParaRPr lang="en-US" sz="4000" dirty="0"/>
          </a:p>
        </p:txBody>
      </p:sp>
    </p:spTree>
    <p:extLst>
      <p:ext uri="{BB962C8B-B14F-4D97-AF65-F5344CB8AC3E}">
        <p14:creationId xmlns:p14="http://schemas.microsoft.com/office/powerpoint/2010/main" val="35074735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802" y="2158134"/>
            <a:ext cx="2676896" cy="4351338"/>
          </a:xfrm>
        </p:spPr>
        <p:txBody>
          <a:bodyPr>
            <a:normAutofit/>
          </a:bodyPr>
          <a:lstStyle/>
          <a:p>
            <a:r>
              <a:rPr lang="en-US" sz="2400" i="1" dirty="0" smtClean="0"/>
              <a:t>EMX1</a:t>
            </a:r>
            <a:r>
              <a:rPr lang="en-US" sz="2400" dirty="0" smtClean="0"/>
              <a:t>: 24.5%</a:t>
            </a:r>
          </a:p>
          <a:p>
            <a:r>
              <a:rPr lang="en-US" sz="2400" i="1" dirty="0" smtClean="0"/>
              <a:t>GRIN2B</a:t>
            </a:r>
            <a:r>
              <a:rPr lang="en-US" sz="2400" dirty="0" smtClean="0"/>
              <a:t>: 26.2%</a:t>
            </a:r>
          </a:p>
          <a:p>
            <a:r>
              <a:rPr lang="en-US" sz="2400" i="1" dirty="0" smtClean="0"/>
              <a:t>GATA4</a:t>
            </a:r>
            <a:r>
              <a:rPr lang="en-US" sz="2400" dirty="0" smtClean="0"/>
              <a:t>: 24.8%</a:t>
            </a:r>
          </a:p>
          <a:p>
            <a:r>
              <a:rPr lang="en-US" sz="2400" i="1" dirty="0" smtClean="0"/>
              <a:t>HBA2</a:t>
            </a:r>
            <a:r>
              <a:rPr lang="en-US" sz="2400" dirty="0" smtClean="0"/>
              <a:t>: 29%</a:t>
            </a:r>
          </a:p>
        </p:txBody>
      </p:sp>
      <p:sp>
        <p:nvSpPr>
          <p:cNvPr id="4" name="Title 1"/>
          <p:cNvSpPr txBox="1">
            <a:spLocks/>
          </p:cNvSpPr>
          <p:nvPr/>
        </p:nvSpPr>
        <p:spPr>
          <a:xfrm>
            <a:off x="1710046" y="343973"/>
            <a:ext cx="10105902"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dirty="0" smtClean="0"/>
              <a:t>Figure 4b. Silencing other human genes</a:t>
            </a:r>
            <a:endParaRPr lang="en-US" sz="4000" dirty="0"/>
          </a:p>
        </p:txBody>
      </p:sp>
    </p:spTree>
    <p:extLst>
      <p:ext uri="{BB962C8B-B14F-4D97-AF65-F5344CB8AC3E}">
        <p14:creationId xmlns:p14="http://schemas.microsoft.com/office/powerpoint/2010/main" val="28512328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802" y="2158134"/>
            <a:ext cx="2676896" cy="4351338"/>
          </a:xfrm>
        </p:spPr>
        <p:txBody>
          <a:bodyPr>
            <a:normAutofit/>
          </a:bodyPr>
          <a:lstStyle/>
          <a:p>
            <a:r>
              <a:rPr lang="en-US" sz="2400" dirty="0" smtClean="0"/>
              <a:t>293T: 20.3%</a:t>
            </a:r>
          </a:p>
          <a:p>
            <a:r>
              <a:rPr lang="en-US" sz="2400" dirty="0" smtClean="0"/>
              <a:t>MCF7: 13.7%</a:t>
            </a:r>
          </a:p>
          <a:p>
            <a:r>
              <a:rPr lang="en-US" sz="2400" dirty="0" smtClean="0"/>
              <a:t>K562: 24.8%</a:t>
            </a:r>
          </a:p>
          <a:p>
            <a:r>
              <a:rPr lang="en-US" sz="2400" dirty="0" smtClean="0"/>
              <a:t>HeLa: 11.2%</a:t>
            </a:r>
          </a:p>
        </p:txBody>
      </p:sp>
      <p:sp>
        <p:nvSpPr>
          <p:cNvPr id="4" name="Title 1"/>
          <p:cNvSpPr txBox="1">
            <a:spLocks/>
          </p:cNvSpPr>
          <p:nvPr/>
        </p:nvSpPr>
        <p:spPr>
          <a:xfrm>
            <a:off x="1710046" y="343973"/>
            <a:ext cx="10105902"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dirty="0" smtClean="0"/>
              <a:t>Figure 4c. Silencing </a:t>
            </a:r>
            <a:r>
              <a:rPr lang="en-US" sz="4000" i="1" dirty="0" smtClean="0"/>
              <a:t>DYRK1A</a:t>
            </a:r>
            <a:r>
              <a:rPr lang="en-US" sz="4000" dirty="0" smtClean="0"/>
              <a:t> gene in other human cell lines</a:t>
            </a:r>
            <a:endParaRPr lang="en-US" sz="4000" dirty="0"/>
          </a:p>
        </p:txBody>
      </p:sp>
    </p:spTree>
    <p:extLst>
      <p:ext uri="{BB962C8B-B14F-4D97-AF65-F5344CB8AC3E}">
        <p14:creationId xmlns:p14="http://schemas.microsoft.com/office/powerpoint/2010/main" val="18053422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86296" y="2158134"/>
            <a:ext cx="9987148" cy="4351338"/>
          </a:xfrm>
        </p:spPr>
        <p:txBody>
          <a:bodyPr>
            <a:normAutofit/>
          </a:bodyPr>
          <a:lstStyle/>
          <a:p>
            <a:r>
              <a:rPr lang="en-US" sz="2400" dirty="0" smtClean="0"/>
              <a:t>Single mismatch of NT 8 completely abolish its function</a:t>
            </a:r>
          </a:p>
          <a:p>
            <a:r>
              <a:rPr lang="en-US" sz="2400" dirty="0" smtClean="0"/>
              <a:t>Single mismatch of NT 9-11 severely affects its function</a:t>
            </a:r>
          </a:p>
          <a:p>
            <a:r>
              <a:rPr lang="en-US" sz="2400" dirty="0" smtClean="0"/>
              <a:t>Three consecutive mismatches anywhere completely abolish its function </a:t>
            </a:r>
          </a:p>
        </p:txBody>
      </p:sp>
      <p:sp>
        <p:nvSpPr>
          <p:cNvPr id="4" name="Title 1"/>
          <p:cNvSpPr txBox="1">
            <a:spLocks/>
          </p:cNvSpPr>
          <p:nvPr/>
        </p:nvSpPr>
        <p:spPr>
          <a:xfrm>
            <a:off x="1425039" y="343973"/>
            <a:ext cx="1069966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dirty="0" smtClean="0"/>
              <a:t>Figure 4d. Determining critical NT in guide G10</a:t>
            </a:r>
            <a:endParaRPr lang="en-US" sz="4000" dirty="0"/>
          </a:p>
        </p:txBody>
      </p:sp>
    </p:spTree>
    <p:extLst>
      <p:ext uri="{BB962C8B-B14F-4D97-AF65-F5344CB8AC3E}">
        <p14:creationId xmlns:p14="http://schemas.microsoft.com/office/powerpoint/2010/main" val="29113332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CA" dirty="0" smtClean="0"/>
              <a:t>Gene </a:t>
            </a:r>
            <a:r>
              <a:rPr lang="en-CA" dirty="0"/>
              <a:t>E</a:t>
            </a:r>
            <a:r>
              <a:rPr lang="en-CA" dirty="0" smtClean="0"/>
              <a:t>diting Tools Overview</a:t>
            </a:r>
            <a:endParaRPr lang="en-CA" dirty="0"/>
          </a:p>
        </p:txBody>
      </p:sp>
      <p:sp>
        <p:nvSpPr>
          <p:cNvPr id="3" name="Content Placeholder 2"/>
          <p:cNvSpPr>
            <a:spLocks noGrp="1"/>
          </p:cNvSpPr>
          <p:nvPr>
            <p:ph idx="1"/>
          </p:nvPr>
        </p:nvSpPr>
        <p:spPr>
          <a:xfrm>
            <a:off x="1813810" y="1798819"/>
            <a:ext cx="9690802" cy="4467069"/>
          </a:xfrm>
        </p:spPr>
        <p:txBody>
          <a:bodyPr>
            <a:normAutofit/>
          </a:bodyPr>
          <a:lstStyle/>
          <a:p>
            <a:r>
              <a:rPr lang="en-US" dirty="0">
                <a:hlinkClick r:id="rId3"/>
              </a:rPr>
              <a:t>https://en.wikipedia.org/wiki/Genome_editing</a:t>
            </a:r>
            <a:endParaRPr lang="en-US" dirty="0"/>
          </a:p>
          <a:p>
            <a:r>
              <a:rPr lang="en-US" dirty="0"/>
              <a:t>In order to do a targeted genome editing, we need to make a double stranded breaks at specific sites within genome</a:t>
            </a:r>
          </a:p>
          <a:p>
            <a:r>
              <a:rPr lang="en-US" dirty="0"/>
              <a:t>Existing technologies:</a:t>
            </a:r>
          </a:p>
          <a:p>
            <a:pPr lvl="1"/>
            <a:r>
              <a:rPr lang="en-US" sz="1800" dirty="0" err="1"/>
              <a:t>Meganucleases</a:t>
            </a:r>
            <a:endParaRPr lang="en-US" sz="1800" dirty="0"/>
          </a:p>
          <a:p>
            <a:pPr lvl="1"/>
            <a:r>
              <a:rPr lang="en-US" sz="1800" dirty="0"/>
              <a:t>TALEN</a:t>
            </a:r>
          </a:p>
          <a:p>
            <a:pPr lvl="1"/>
            <a:r>
              <a:rPr lang="en-US" sz="1800" dirty="0"/>
              <a:t>ZFN</a:t>
            </a:r>
          </a:p>
          <a:p>
            <a:pPr lvl="1"/>
            <a:r>
              <a:rPr lang="en-US" sz="1800" dirty="0"/>
              <a:t>CRISPR-Cas9</a:t>
            </a:r>
          </a:p>
          <a:p>
            <a:pPr lvl="2"/>
            <a:r>
              <a:rPr lang="en-US" sz="1800" dirty="0">
                <a:hlinkClick r:id="rId4"/>
              </a:rPr>
              <a:t>http://www.the-scientist.com/?articles.view/articleNo/45119/title/-Heroes-of-CRISPR--Disputed/</a:t>
            </a:r>
            <a:endParaRPr lang="en-US" sz="1800" dirty="0"/>
          </a:p>
          <a:p>
            <a:pPr lvl="2"/>
            <a:r>
              <a:rPr lang="en-US" sz="1800" dirty="0">
                <a:hlinkClick r:id="rId5"/>
              </a:rPr>
              <a:t>http://www.nature.com/nature/journal/v534/n7605/full/534037a.html</a:t>
            </a:r>
            <a:endParaRPr lang="en-US" sz="1800" dirty="0"/>
          </a:p>
        </p:txBody>
      </p:sp>
    </p:spTree>
    <p:extLst>
      <p:ext uri="{BB962C8B-B14F-4D97-AF65-F5344CB8AC3E}">
        <p14:creationId xmlns:p14="http://schemas.microsoft.com/office/powerpoint/2010/main" val="1216061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34494" y="2086882"/>
            <a:ext cx="3479470" cy="4351338"/>
          </a:xfrm>
        </p:spPr>
        <p:txBody>
          <a:bodyPr/>
          <a:lstStyle/>
          <a:p>
            <a:endParaRPr lang="en-US" dirty="0" smtClean="0"/>
          </a:p>
          <a:p>
            <a:r>
              <a:rPr lang="en-US" sz="2400" dirty="0" err="1" smtClean="0"/>
              <a:t>NgAgo</a:t>
            </a:r>
            <a:r>
              <a:rPr lang="en-US" sz="2400" dirty="0" smtClean="0"/>
              <a:t>: 29.7-34.4%</a:t>
            </a:r>
          </a:p>
          <a:p>
            <a:r>
              <a:rPr lang="en-US" sz="2400" dirty="0" smtClean="0"/>
              <a:t>CRISPR: 31.2-33%</a:t>
            </a:r>
          </a:p>
        </p:txBody>
      </p:sp>
      <p:sp>
        <p:nvSpPr>
          <p:cNvPr id="4" name="Title 1"/>
          <p:cNvSpPr txBox="1">
            <a:spLocks/>
          </p:cNvSpPr>
          <p:nvPr/>
        </p:nvSpPr>
        <p:spPr>
          <a:xfrm>
            <a:off x="1496291" y="343973"/>
            <a:ext cx="1031965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dirty="0" smtClean="0"/>
              <a:t>Figure 4e. </a:t>
            </a:r>
            <a:r>
              <a:rPr lang="en-US" sz="4000" dirty="0" err="1" smtClean="0"/>
              <a:t>NgAgo</a:t>
            </a:r>
            <a:r>
              <a:rPr lang="en-US" sz="4000" dirty="0" smtClean="0"/>
              <a:t> is comparable to CRISPR in silencing </a:t>
            </a:r>
            <a:r>
              <a:rPr lang="en-US" sz="4000" i="1" dirty="0" smtClean="0"/>
              <a:t>DYRK1A</a:t>
            </a:r>
            <a:r>
              <a:rPr lang="en-US" sz="4000" dirty="0" smtClean="0"/>
              <a:t> gene</a:t>
            </a:r>
            <a:endParaRPr lang="en-US" sz="4000" dirty="0"/>
          </a:p>
        </p:txBody>
      </p:sp>
    </p:spTree>
    <p:extLst>
      <p:ext uri="{BB962C8B-B14F-4D97-AF65-F5344CB8AC3E}">
        <p14:creationId xmlns:p14="http://schemas.microsoft.com/office/powerpoint/2010/main" val="32648039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34494" y="2086882"/>
            <a:ext cx="3479470" cy="4351338"/>
          </a:xfrm>
        </p:spPr>
        <p:txBody>
          <a:bodyPr/>
          <a:lstStyle/>
          <a:p>
            <a:endParaRPr lang="en-US" dirty="0" smtClean="0"/>
          </a:p>
          <a:p>
            <a:r>
              <a:rPr lang="en-US" sz="2400" i="1" dirty="0" smtClean="0"/>
              <a:t>HBA2</a:t>
            </a:r>
            <a:r>
              <a:rPr lang="en-US" sz="2400" dirty="0" smtClean="0"/>
              <a:t>:</a:t>
            </a:r>
          </a:p>
          <a:p>
            <a:pPr lvl="1"/>
            <a:r>
              <a:rPr lang="en-US" sz="2400" dirty="0" err="1" smtClean="0"/>
              <a:t>NgAgo</a:t>
            </a:r>
            <a:r>
              <a:rPr lang="en-US" sz="2400" dirty="0" smtClean="0"/>
              <a:t>: 37.6%</a:t>
            </a:r>
          </a:p>
          <a:p>
            <a:pPr lvl="1"/>
            <a:r>
              <a:rPr lang="en-US" sz="2400" dirty="0" smtClean="0"/>
              <a:t>CRISPR: 0%</a:t>
            </a:r>
          </a:p>
          <a:p>
            <a:r>
              <a:rPr lang="en-US" sz="2400" i="1" dirty="0" smtClean="0"/>
              <a:t>GATA4</a:t>
            </a:r>
            <a:r>
              <a:rPr lang="en-US" sz="2400" dirty="0" smtClean="0"/>
              <a:t>:</a:t>
            </a:r>
          </a:p>
          <a:p>
            <a:pPr lvl="1"/>
            <a:r>
              <a:rPr lang="en-US" sz="2400" dirty="0" err="1"/>
              <a:t>NgAgo</a:t>
            </a:r>
            <a:r>
              <a:rPr lang="en-US" sz="2400" dirty="0"/>
              <a:t>: </a:t>
            </a:r>
            <a:r>
              <a:rPr lang="en-US" sz="2400" dirty="0" smtClean="0"/>
              <a:t>31.5%</a:t>
            </a:r>
            <a:endParaRPr lang="en-US" sz="2400" dirty="0"/>
          </a:p>
          <a:p>
            <a:pPr lvl="1"/>
            <a:r>
              <a:rPr lang="en-US" sz="2400" dirty="0"/>
              <a:t>CRISPR: </a:t>
            </a:r>
            <a:r>
              <a:rPr lang="en-US" sz="2400" dirty="0" smtClean="0"/>
              <a:t>13.1%</a:t>
            </a:r>
            <a:endParaRPr lang="en-US" sz="2400" dirty="0"/>
          </a:p>
        </p:txBody>
      </p:sp>
      <p:sp>
        <p:nvSpPr>
          <p:cNvPr id="4" name="Title 1"/>
          <p:cNvSpPr txBox="1">
            <a:spLocks/>
          </p:cNvSpPr>
          <p:nvPr/>
        </p:nvSpPr>
        <p:spPr>
          <a:xfrm>
            <a:off x="1496291" y="343973"/>
            <a:ext cx="1031965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dirty="0" smtClean="0"/>
              <a:t>Figure 4f. </a:t>
            </a:r>
            <a:r>
              <a:rPr lang="en-US" sz="4000" dirty="0" err="1" smtClean="0"/>
              <a:t>NgAgo</a:t>
            </a:r>
            <a:r>
              <a:rPr lang="en-US" sz="4000" dirty="0" smtClean="0"/>
              <a:t> is better than CRISPR in silencing </a:t>
            </a:r>
            <a:r>
              <a:rPr lang="en-US" sz="4000" i="1" dirty="0" smtClean="0"/>
              <a:t>HBA2 </a:t>
            </a:r>
            <a:r>
              <a:rPr lang="en-US" sz="4000" dirty="0" smtClean="0"/>
              <a:t>and</a:t>
            </a:r>
            <a:r>
              <a:rPr lang="en-US" sz="4000" i="1" dirty="0" smtClean="0"/>
              <a:t> GATA4 </a:t>
            </a:r>
            <a:r>
              <a:rPr lang="en-US" sz="4000" dirty="0" smtClean="0"/>
              <a:t>(GC rich) genes</a:t>
            </a:r>
            <a:endParaRPr lang="en-US" sz="4000" dirty="0"/>
          </a:p>
        </p:txBody>
      </p:sp>
    </p:spTree>
    <p:extLst>
      <p:ext uri="{BB962C8B-B14F-4D97-AF65-F5344CB8AC3E}">
        <p14:creationId xmlns:p14="http://schemas.microsoft.com/office/powerpoint/2010/main" val="12658925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70027" y="2565081"/>
            <a:ext cx="3724835" cy="13447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059638" y="1986859"/>
            <a:ext cx="367553" cy="152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088723" y="1977895"/>
            <a:ext cx="367553" cy="152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047070" y="1977895"/>
            <a:ext cx="1692000" cy="1524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770027" y="1977895"/>
            <a:ext cx="1980000" cy="152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3"/>
            <a:endCxn id="7" idx="1"/>
          </p:cNvCxnSpPr>
          <p:nvPr/>
        </p:nvCxnSpPr>
        <p:spPr>
          <a:xfrm>
            <a:off x="5750027" y="2054095"/>
            <a:ext cx="2970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456276" y="2054095"/>
            <a:ext cx="2970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762595" y="2063059"/>
            <a:ext cx="2970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6" idx="1"/>
          </p:cNvCxnSpPr>
          <p:nvPr/>
        </p:nvCxnSpPr>
        <p:spPr>
          <a:xfrm>
            <a:off x="3088723" y="2054095"/>
            <a:ext cx="969304" cy="5109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6" idx="3"/>
            <a:endCxn id="4" idx="1"/>
          </p:cNvCxnSpPr>
          <p:nvPr/>
        </p:nvCxnSpPr>
        <p:spPr>
          <a:xfrm>
            <a:off x="3456276" y="2054095"/>
            <a:ext cx="313751" cy="578222"/>
          </a:xfrm>
          <a:prstGeom prst="line">
            <a:avLst/>
          </a:prstGeom>
        </p:spPr>
        <p:style>
          <a:lnRef idx="1">
            <a:schemeClr val="accent1"/>
          </a:lnRef>
          <a:fillRef idx="0">
            <a:schemeClr val="accent1"/>
          </a:fillRef>
          <a:effectRef idx="0">
            <a:schemeClr val="accent1"/>
          </a:effectRef>
          <a:fontRef idx="minor">
            <a:schemeClr val="tx1"/>
          </a:fontRef>
        </p:style>
      </p:cxnSp>
      <p:sp>
        <p:nvSpPr>
          <p:cNvPr id="20" name="Lightning Bolt 19"/>
          <p:cNvSpPr/>
          <p:nvPr/>
        </p:nvSpPr>
        <p:spPr>
          <a:xfrm>
            <a:off x="5356780" y="2309588"/>
            <a:ext cx="275664" cy="255493"/>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p:nvCxnSpPr>
        <p:spPr>
          <a:xfrm flipH="1">
            <a:off x="7452839" y="2154947"/>
            <a:ext cx="633700" cy="410134"/>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7131791" y="2154947"/>
            <a:ext cx="1233772" cy="410134"/>
          </a:xfrm>
          <a:prstGeom prst="line">
            <a:avLst/>
          </a:prstGeom>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8083163" y="3584819"/>
            <a:ext cx="367553" cy="152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3112248" y="3575855"/>
            <a:ext cx="367553" cy="152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070595" y="3575855"/>
            <a:ext cx="1692000" cy="1524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3793552" y="3575855"/>
            <a:ext cx="1980000" cy="152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p:cNvCxnSpPr>
            <a:stCxn id="32" idx="3"/>
            <a:endCxn id="31" idx="1"/>
          </p:cNvCxnSpPr>
          <p:nvPr/>
        </p:nvCxnSpPr>
        <p:spPr>
          <a:xfrm>
            <a:off x="5773552" y="3652055"/>
            <a:ext cx="2970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479801" y="3652055"/>
            <a:ext cx="2970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7786120" y="3661019"/>
            <a:ext cx="297043"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Lightning Bolt 32"/>
          <p:cNvSpPr/>
          <p:nvPr/>
        </p:nvSpPr>
        <p:spPr>
          <a:xfrm>
            <a:off x="5658172" y="3358462"/>
            <a:ext cx="275664" cy="255493"/>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7935246" y="4503707"/>
            <a:ext cx="367553" cy="152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3112248" y="4494743"/>
            <a:ext cx="367553" cy="152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5922678" y="4494743"/>
            <a:ext cx="1692000" cy="1524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3793552" y="4494743"/>
            <a:ext cx="1980000" cy="152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p:cNvCxnSpPr/>
          <p:nvPr/>
        </p:nvCxnSpPr>
        <p:spPr>
          <a:xfrm flipV="1">
            <a:off x="5773552" y="4566458"/>
            <a:ext cx="160284" cy="44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479801" y="4570943"/>
            <a:ext cx="2970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7638203" y="4579907"/>
            <a:ext cx="297043"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8678203" y="3358462"/>
            <a:ext cx="1909483" cy="646331"/>
          </a:xfrm>
          <a:prstGeom prst="rect">
            <a:avLst/>
          </a:prstGeom>
          <a:noFill/>
        </p:spPr>
        <p:txBody>
          <a:bodyPr wrap="square" rtlCol="0">
            <a:spAutoFit/>
          </a:bodyPr>
          <a:lstStyle/>
          <a:p>
            <a:r>
              <a:rPr lang="en-US" dirty="0" smtClean="0"/>
              <a:t>Facilitate selection of mutant</a:t>
            </a:r>
            <a:endParaRPr lang="en-US" dirty="0"/>
          </a:p>
        </p:txBody>
      </p:sp>
      <p:sp>
        <p:nvSpPr>
          <p:cNvPr id="44" name="TextBox 43"/>
          <p:cNvSpPr txBox="1"/>
          <p:nvPr/>
        </p:nvSpPr>
        <p:spPr>
          <a:xfrm>
            <a:off x="8678203" y="4382246"/>
            <a:ext cx="1909483" cy="369332"/>
          </a:xfrm>
          <a:prstGeom prst="rect">
            <a:avLst/>
          </a:prstGeom>
          <a:noFill/>
        </p:spPr>
        <p:txBody>
          <a:bodyPr wrap="square" rtlCol="0">
            <a:spAutoFit/>
          </a:bodyPr>
          <a:lstStyle/>
          <a:p>
            <a:r>
              <a:rPr lang="en-US" smtClean="0"/>
              <a:t>??</a:t>
            </a:r>
            <a:endParaRPr lang="en-US" dirty="0"/>
          </a:p>
        </p:txBody>
      </p:sp>
    </p:spTree>
    <p:extLst>
      <p:ext uri="{BB962C8B-B14F-4D97-AF65-F5344CB8AC3E}">
        <p14:creationId xmlns:p14="http://schemas.microsoft.com/office/powerpoint/2010/main" val="12626455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CA" dirty="0" smtClean="0"/>
              <a:t>CRISPR vs </a:t>
            </a:r>
            <a:r>
              <a:rPr lang="en-CA" dirty="0" err="1" smtClean="0"/>
              <a:t>NgAgo-gDNA</a:t>
            </a:r>
            <a:endParaRPr lang="en-CA" dirty="0"/>
          </a:p>
        </p:txBody>
      </p:sp>
      <p:sp>
        <p:nvSpPr>
          <p:cNvPr id="5" name="TextBox 4"/>
          <p:cNvSpPr txBox="1"/>
          <p:nvPr/>
        </p:nvSpPr>
        <p:spPr>
          <a:xfrm>
            <a:off x="2259106" y="1887072"/>
            <a:ext cx="4320988" cy="4524315"/>
          </a:xfrm>
          <a:prstGeom prst="rect">
            <a:avLst/>
          </a:prstGeom>
          <a:noFill/>
        </p:spPr>
        <p:txBody>
          <a:bodyPr wrap="square" rtlCol="0">
            <a:spAutoFit/>
          </a:bodyPr>
          <a:lstStyle/>
          <a:p>
            <a:r>
              <a:rPr lang="en-CA" sz="2400" dirty="0" smtClean="0">
                <a:solidFill>
                  <a:prstClr val="black"/>
                </a:solidFill>
                <a:latin typeface="Arial" panose="020B0604020202020204" pitchFamily="34" charset="0"/>
                <a:cs typeface="Arial" panose="020B0604020202020204" pitchFamily="34" charset="0"/>
              </a:rPr>
              <a:t>CRISPR</a:t>
            </a:r>
          </a:p>
          <a:p>
            <a:pPr marL="285750" indent="-285750">
              <a:buFontTx/>
              <a:buChar char="-"/>
            </a:pPr>
            <a:r>
              <a:rPr lang="en-CA" sz="2400" dirty="0" smtClean="0">
                <a:solidFill>
                  <a:prstClr val="black"/>
                </a:solidFill>
                <a:latin typeface="Arial" panose="020B0604020202020204" pitchFamily="34" charset="0"/>
                <a:cs typeface="Arial" panose="020B0604020202020204" pitchFamily="34" charset="0"/>
              </a:rPr>
              <a:t>Template of ~20bp</a:t>
            </a:r>
          </a:p>
          <a:p>
            <a:pPr marL="285750" indent="-285750">
              <a:buFontTx/>
              <a:buChar char="-"/>
            </a:pPr>
            <a:endParaRPr lang="en-CA" sz="2400" dirty="0" smtClean="0">
              <a:solidFill>
                <a:prstClr val="black"/>
              </a:solidFill>
              <a:latin typeface="Arial" panose="020B0604020202020204" pitchFamily="34" charset="0"/>
              <a:cs typeface="Arial" panose="020B0604020202020204" pitchFamily="34" charset="0"/>
            </a:endParaRPr>
          </a:p>
          <a:p>
            <a:pPr marL="285750" indent="-285750">
              <a:buFontTx/>
              <a:buChar char="-"/>
            </a:pPr>
            <a:r>
              <a:rPr lang="en-CA" sz="2400" dirty="0" smtClean="0">
                <a:solidFill>
                  <a:prstClr val="black"/>
                </a:solidFill>
                <a:latin typeface="Arial" panose="020B0604020202020204" pitchFamily="34" charset="0"/>
                <a:cs typeface="Arial" panose="020B0604020202020204" pitchFamily="34" charset="0"/>
              </a:rPr>
              <a:t>Requires gRNA, CAS 9 and PAM</a:t>
            </a:r>
          </a:p>
          <a:p>
            <a:pPr marL="285750" indent="-285750">
              <a:buFontTx/>
              <a:buChar char="-"/>
            </a:pPr>
            <a:endParaRPr lang="en-CA" sz="2400" dirty="0" smtClean="0">
              <a:solidFill>
                <a:prstClr val="black"/>
              </a:solidFill>
              <a:latin typeface="Arial" panose="020B0604020202020204" pitchFamily="34" charset="0"/>
              <a:cs typeface="Arial" panose="020B0604020202020204" pitchFamily="34" charset="0"/>
            </a:endParaRPr>
          </a:p>
          <a:p>
            <a:pPr marL="285750" indent="-285750">
              <a:buFontTx/>
              <a:buChar char="-"/>
            </a:pPr>
            <a:r>
              <a:rPr lang="en-CA" sz="2400" dirty="0" smtClean="0">
                <a:solidFill>
                  <a:prstClr val="black"/>
                </a:solidFill>
                <a:latin typeface="Arial" panose="020B0604020202020204" pitchFamily="34" charset="0"/>
                <a:cs typeface="Arial" panose="020B0604020202020204" pitchFamily="34" charset="0"/>
              </a:rPr>
              <a:t>30-60% efficacy in KDs</a:t>
            </a:r>
            <a:br>
              <a:rPr lang="en-CA" sz="2400" dirty="0" smtClean="0">
                <a:solidFill>
                  <a:prstClr val="black"/>
                </a:solidFill>
                <a:latin typeface="Arial" panose="020B0604020202020204" pitchFamily="34" charset="0"/>
                <a:cs typeface="Arial" panose="020B0604020202020204" pitchFamily="34" charset="0"/>
              </a:rPr>
            </a:br>
            <a:endParaRPr lang="en-CA" sz="2400" dirty="0" smtClean="0">
              <a:solidFill>
                <a:prstClr val="black"/>
              </a:solidFill>
              <a:latin typeface="Arial" panose="020B0604020202020204" pitchFamily="34" charset="0"/>
              <a:cs typeface="Arial" panose="020B0604020202020204" pitchFamily="34" charset="0"/>
            </a:endParaRPr>
          </a:p>
          <a:p>
            <a:pPr marL="285750" indent="-285750">
              <a:buFontTx/>
              <a:buChar char="-"/>
            </a:pPr>
            <a:r>
              <a:rPr lang="en-CA" sz="2400" dirty="0" smtClean="0">
                <a:solidFill>
                  <a:prstClr val="black"/>
                </a:solidFill>
                <a:latin typeface="Arial" panose="020B0604020202020204" pitchFamily="34" charset="0"/>
                <a:cs typeface="Arial" panose="020B0604020202020204" pitchFamily="34" charset="0"/>
              </a:rPr>
              <a:t>1-15% efficacy in KIs</a:t>
            </a:r>
          </a:p>
          <a:p>
            <a:pPr marL="285750" indent="-285750">
              <a:buFontTx/>
              <a:buChar char="-"/>
            </a:pPr>
            <a:endParaRPr lang="en-CA" sz="2400" dirty="0">
              <a:solidFill>
                <a:prstClr val="black"/>
              </a:solidFill>
              <a:latin typeface="Arial" panose="020B0604020202020204" pitchFamily="34" charset="0"/>
              <a:cs typeface="Arial" panose="020B0604020202020204" pitchFamily="34" charset="0"/>
            </a:endParaRPr>
          </a:p>
          <a:p>
            <a:pPr marL="285750" indent="-285750">
              <a:buFontTx/>
              <a:buChar char="-"/>
            </a:pPr>
            <a:r>
              <a:rPr lang="en-CA" sz="2400" dirty="0" smtClean="0">
                <a:solidFill>
                  <a:prstClr val="black"/>
                </a:solidFill>
                <a:latin typeface="Arial" panose="020B0604020202020204" pitchFamily="34" charset="0"/>
                <a:cs typeface="Arial" panose="020B0604020202020204" pitchFamily="34" charset="0"/>
              </a:rPr>
              <a:t>Variable % off-target mutants</a:t>
            </a:r>
            <a:endParaRPr lang="en-CA" dirty="0">
              <a:solidFill>
                <a:prstClr val="black"/>
              </a:solidFill>
            </a:endParaRPr>
          </a:p>
        </p:txBody>
      </p:sp>
      <p:sp>
        <p:nvSpPr>
          <p:cNvPr id="6" name="TextBox 5"/>
          <p:cNvSpPr txBox="1"/>
          <p:nvPr/>
        </p:nvSpPr>
        <p:spPr>
          <a:xfrm>
            <a:off x="6580094" y="1905000"/>
            <a:ext cx="4320988" cy="3323987"/>
          </a:xfrm>
          <a:prstGeom prst="rect">
            <a:avLst/>
          </a:prstGeom>
          <a:noFill/>
        </p:spPr>
        <p:txBody>
          <a:bodyPr wrap="square" rtlCol="0">
            <a:spAutoFit/>
          </a:bodyPr>
          <a:lstStyle/>
          <a:p>
            <a:r>
              <a:rPr lang="en-CA" sz="2400" dirty="0" err="1" smtClean="0">
                <a:solidFill>
                  <a:prstClr val="black"/>
                </a:solidFill>
                <a:latin typeface="Arial" panose="020B0604020202020204" pitchFamily="34" charset="0"/>
                <a:cs typeface="Arial" panose="020B0604020202020204" pitchFamily="34" charset="0"/>
              </a:rPr>
              <a:t>NgAgo-gDNA</a:t>
            </a:r>
            <a:endParaRPr lang="en-CA" sz="2400" dirty="0" smtClean="0">
              <a:solidFill>
                <a:prstClr val="black"/>
              </a:solidFill>
              <a:latin typeface="Arial" panose="020B0604020202020204" pitchFamily="34" charset="0"/>
              <a:cs typeface="Arial" panose="020B0604020202020204" pitchFamily="34" charset="0"/>
            </a:endParaRPr>
          </a:p>
          <a:p>
            <a:pPr marL="285750" indent="-285750">
              <a:buFontTx/>
              <a:buChar char="-"/>
            </a:pPr>
            <a:r>
              <a:rPr lang="en-CA" sz="2400" dirty="0" smtClean="0">
                <a:solidFill>
                  <a:prstClr val="black"/>
                </a:solidFill>
                <a:latin typeface="Arial" panose="020B0604020202020204" pitchFamily="34" charset="0"/>
                <a:cs typeface="Arial" panose="020B0604020202020204" pitchFamily="34" charset="0"/>
              </a:rPr>
              <a:t>Template of ~24bp</a:t>
            </a:r>
          </a:p>
          <a:p>
            <a:pPr marL="285750" indent="-285750">
              <a:buFontTx/>
              <a:buChar char="-"/>
            </a:pPr>
            <a:endParaRPr lang="en-CA" sz="2400" dirty="0" smtClean="0">
              <a:solidFill>
                <a:prstClr val="black"/>
              </a:solidFill>
              <a:latin typeface="Arial" panose="020B0604020202020204" pitchFamily="34" charset="0"/>
              <a:cs typeface="Arial" panose="020B0604020202020204" pitchFamily="34" charset="0"/>
            </a:endParaRPr>
          </a:p>
          <a:p>
            <a:pPr marL="342900" indent="-342900">
              <a:buFontTx/>
              <a:buChar char="-"/>
            </a:pPr>
            <a:r>
              <a:rPr lang="en-CA" sz="2400" dirty="0" smtClean="0">
                <a:solidFill>
                  <a:prstClr val="black"/>
                </a:solidFill>
                <a:latin typeface="Arial" panose="020B0604020202020204" pitchFamily="34" charset="0"/>
                <a:cs typeface="Arial" panose="020B0604020202020204" pitchFamily="34" charset="0"/>
              </a:rPr>
              <a:t>Template must be phosphorylated at the 5’ end</a:t>
            </a:r>
          </a:p>
          <a:p>
            <a:pPr marL="342900" indent="-342900">
              <a:buFontTx/>
              <a:buChar char="-"/>
            </a:pPr>
            <a:endParaRPr lang="en-CA" sz="2400" dirty="0">
              <a:solidFill>
                <a:prstClr val="black"/>
              </a:solidFill>
              <a:latin typeface="Arial" panose="020B0604020202020204" pitchFamily="34" charset="0"/>
              <a:cs typeface="Arial" panose="020B0604020202020204" pitchFamily="34" charset="0"/>
            </a:endParaRPr>
          </a:p>
          <a:p>
            <a:pPr marL="342900" indent="-342900">
              <a:buFontTx/>
              <a:buChar char="-"/>
            </a:pPr>
            <a:r>
              <a:rPr lang="en-CA" sz="2400" dirty="0" smtClean="0">
                <a:solidFill>
                  <a:prstClr val="black"/>
                </a:solidFill>
                <a:latin typeface="Arial" panose="020B0604020202020204" pitchFamily="34" charset="0"/>
                <a:cs typeface="Arial" panose="020B0604020202020204" pitchFamily="34" charset="0"/>
              </a:rPr>
              <a:t>Low % of off target mutants</a:t>
            </a:r>
          </a:p>
          <a:p>
            <a:pPr marL="285750" indent="-285750">
              <a:buFontTx/>
              <a:buChar char="-"/>
            </a:pPr>
            <a:endParaRPr lang="en-CA" dirty="0">
              <a:solidFill>
                <a:prstClr val="black"/>
              </a:solidFill>
            </a:endParaRPr>
          </a:p>
        </p:txBody>
      </p:sp>
    </p:spTree>
    <p:extLst>
      <p:ext uri="{BB962C8B-B14F-4D97-AF65-F5344CB8AC3E}">
        <p14:creationId xmlns:p14="http://schemas.microsoft.com/office/powerpoint/2010/main" val="32499649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92531" y="1392136"/>
            <a:ext cx="5010941" cy="4663890"/>
          </a:xfrm>
          <a:prstGeom prst="rect">
            <a:avLst/>
          </a:prstGeom>
          <a:blipFill>
            <a:blip r:embed="rId2" cstate="print"/>
            <a:stretch>
              <a:fillRect/>
            </a:stretch>
          </a:blipFill>
        </p:spPr>
        <p:txBody>
          <a:bodyPr wrap="square" lIns="0" tIns="0" rIns="0" bIns="0" rtlCol="0"/>
          <a:lstStyle/>
          <a:p>
            <a:endParaRPr sz="1227"/>
          </a:p>
        </p:txBody>
      </p:sp>
      <p:sp>
        <p:nvSpPr>
          <p:cNvPr id="3" name="object 3"/>
          <p:cNvSpPr txBox="1"/>
          <p:nvPr/>
        </p:nvSpPr>
        <p:spPr>
          <a:xfrm>
            <a:off x="6226932" y="1802629"/>
            <a:ext cx="5735220" cy="3093154"/>
          </a:xfrm>
          <a:prstGeom prst="rect">
            <a:avLst/>
          </a:prstGeom>
        </p:spPr>
        <p:txBody>
          <a:bodyPr vert="horz" wrap="square" lIns="0" tIns="0" rIns="0" bIns="0" rtlCol="0">
            <a:spAutoFit/>
          </a:bodyPr>
          <a:lstStyle/>
          <a:p>
            <a:pPr marL="8659"/>
            <a:r>
              <a:rPr sz="1400" b="1" spc="-3" dirty="0">
                <a:latin typeface="Arial"/>
                <a:cs typeface="Arial"/>
              </a:rPr>
              <a:t>Supplementary </a:t>
            </a:r>
            <a:r>
              <a:rPr sz="1400" b="1" dirty="0">
                <a:latin typeface="Arial"/>
                <a:cs typeface="Arial"/>
              </a:rPr>
              <a:t>Figure</a:t>
            </a:r>
            <a:r>
              <a:rPr sz="1400" b="1" spc="-31" dirty="0">
                <a:latin typeface="Arial"/>
                <a:cs typeface="Arial"/>
              </a:rPr>
              <a:t> </a:t>
            </a:r>
            <a:r>
              <a:rPr sz="1400" b="1" spc="-3" dirty="0">
                <a:latin typeface="Arial"/>
                <a:cs typeface="Arial"/>
              </a:rPr>
              <a:t>9</a:t>
            </a:r>
            <a:endParaRPr sz="1400" dirty="0">
              <a:latin typeface="Arial"/>
              <a:cs typeface="Arial"/>
            </a:endParaRPr>
          </a:p>
          <a:p>
            <a:pPr marL="8659">
              <a:spcBef>
                <a:spcPts val="378"/>
              </a:spcBef>
            </a:pPr>
            <a:r>
              <a:rPr sz="1400" b="1" spc="-3" dirty="0">
                <a:latin typeface="Arial"/>
                <a:cs typeface="Arial"/>
              </a:rPr>
              <a:t>Full-length gel images (Unrelated </a:t>
            </a:r>
            <a:r>
              <a:rPr sz="1400" b="1" dirty="0">
                <a:latin typeface="Arial"/>
                <a:cs typeface="Arial"/>
              </a:rPr>
              <a:t>lanes </a:t>
            </a:r>
            <a:r>
              <a:rPr sz="1400" b="1" spc="-3" dirty="0">
                <a:latin typeface="Arial"/>
                <a:cs typeface="Arial"/>
              </a:rPr>
              <a:t>are marked </a:t>
            </a:r>
            <a:r>
              <a:rPr sz="1400" b="1" dirty="0">
                <a:latin typeface="Arial"/>
                <a:cs typeface="Arial"/>
              </a:rPr>
              <a:t>with</a:t>
            </a:r>
            <a:r>
              <a:rPr sz="1400" b="1" spc="58" dirty="0">
                <a:latin typeface="Arial"/>
                <a:cs typeface="Arial"/>
              </a:rPr>
              <a:t> </a:t>
            </a:r>
            <a:r>
              <a:rPr sz="1400" b="1" spc="-3" dirty="0">
                <a:latin typeface="Arial"/>
                <a:cs typeface="Arial"/>
              </a:rPr>
              <a:t>cross).</a:t>
            </a:r>
            <a:endParaRPr sz="1400" dirty="0">
              <a:latin typeface="Arial"/>
              <a:cs typeface="Arial"/>
            </a:endParaRPr>
          </a:p>
          <a:p>
            <a:pPr marL="8659">
              <a:spcBef>
                <a:spcPts val="17"/>
              </a:spcBef>
            </a:pPr>
            <a:r>
              <a:rPr sz="1400" b="1" dirty="0" smtClean="0">
                <a:latin typeface="Times New Roman"/>
                <a:cs typeface="Times New Roman"/>
              </a:rPr>
              <a:t>a, for </a:t>
            </a:r>
            <a:r>
              <a:rPr sz="1400" b="1" spc="-3" dirty="0" smtClean="0">
                <a:latin typeface="Times New Roman"/>
                <a:cs typeface="Times New Roman"/>
              </a:rPr>
              <a:t>Fig </a:t>
            </a:r>
            <a:r>
              <a:rPr sz="1400" b="1" spc="-3" dirty="0">
                <a:latin typeface="Times New Roman"/>
                <a:cs typeface="Times New Roman"/>
              </a:rPr>
              <a:t>1a</a:t>
            </a:r>
            <a:r>
              <a:rPr sz="1400" spc="-3" dirty="0">
                <a:latin typeface="Arial Unicode MS"/>
                <a:cs typeface="Arial Unicode MS"/>
              </a:rPr>
              <a:t>：</a:t>
            </a:r>
            <a:r>
              <a:rPr sz="1400" spc="-3" dirty="0">
                <a:latin typeface="Times New Roman"/>
                <a:cs typeface="Times New Roman"/>
              </a:rPr>
              <a:t>Nucleic acids associated </a:t>
            </a:r>
            <a:r>
              <a:rPr sz="1400" dirty="0">
                <a:latin typeface="Times New Roman"/>
                <a:cs typeface="Times New Roman"/>
              </a:rPr>
              <a:t>with NgAgo </a:t>
            </a:r>
            <a:r>
              <a:rPr sz="1400" spc="-3" dirty="0">
                <a:latin typeface="Times New Roman"/>
                <a:cs typeface="Times New Roman"/>
              </a:rPr>
              <a:t>in</a:t>
            </a:r>
            <a:r>
              <a:rPr sz="1400" spc="34" dirty="0">
                <a:latin typeface="Times New Roman"/>
                <a:cs typeface="Times New Roman"/>
              </a:rPr>
              <a:t> </a:t>
            </a:r>
            <a:r>
              <a:rPr sz="1400" i="1" spc="-3" dirty="0">
                <a:latin typeface="Times New Roman"/>
                <a:cs typeface="Times New Roman"/>
              </a:rPr>
              <a:t>E.coli.</a:t>
            </a:r>
            <a:endParaRPr sz="1400" dirty="0">
              <a:latin typeface="Times New Roman"/>
              <a:cs typeface="Times New Roman"/>
            </a:endParaRPr>
          </a:p>
          <a:p>
            <a:pPr marL="8659">
              <a:spcBef>
                <a:spcPts val="14"/>
              </a:spcBef>
            </a:pPr>
            <a:r>
              <a:rPr sz="1400" b="1" dirty="0">
                <a:latin typeface="Times New Roman"/>
                <a:cs typeface="Times New Roman"/>
              </a:rPr>
              <a:t>b, for </a:t>
            </a:r>
            <a:r>
              <a:rPr sz="1400" b="1" spc="-3" dirty="0">
                <a:latin typeface="Times New Roman"/>
                <a:cs typeface="Times New Roman"/>
              </a:rPr>
              <a:t>Fig </a:t>
            </a:r>
            <a:r>
              <a:rPr sz="1400" b="1" dirty="0">
                <a:latin typeface="Times New Roman"/>
                <a:cs typeface="Times New Roman"/>
              </a:rPr>
              <a:t>1b</a:t>
            </a:r>
            <a:r>
              <a:rPr sz="1400" dirty="0">
                <a:latin typeface="Times New Roman"/>
                <a:cs typeface="Times New Roman"/>
              </a:rPr>
              <a:t>: The in vitro </a:t>
            </a:r>
            <a:r>
              <a:rPr sz="1400" spc="-3" dirty="0">
                <a:latin typeface="Times New Roman"/>
                <a:cs typeface="Times New Roman"/>
              </a:rPr>
              <a:t>plasmid cleavage assay(</a:t>
            </a:r>
            <a:r>
              <a:rPr sz="1400" i="1" spc="-3" dirty="0">
                <a:latin typeface="Times New Roman"/>
                <a:cs typeface="Times New Roman"/>
              </a:rPr>
              <a:t>E.coli.</a:t>
            </a:r>
            <a:r>
              <a:rPr sz="1400" spc="-3" dirty="0">
                <a:latin typeface="Times New Roman"/>
                <a:cs typeface="Times New Roman"/>
              </a:rPr>
              <a:t>-derived</a:t>
            </a:r>
            <a:r>
              <a:rPr sz="1400" spc="61" dirty="0">
                <a:latin typeface="Times New Roman"/>
                <a:cs typeface="Times New Roman"/>
              </a:rPr>
              <a:t> </a:t>
            </a:r>
            <a:r>
              <a:rPr sz="1400" spc="-3" dirty="0">
                <a:latin typeface="Times New Roman"/>
                <a:cs typeface="Times New Roman"/>
              </a:rPr>
              <a:t>NgAgo).</a:t>
            </a:r>
            <a:endParaRPr sz="1400" dirty="0">
              <a:latin typeface="Times New Roman"/>
              <a:cs typeface="Times New Roman"/>
            </a:endParaRPr>
          </a:p>
          <a:p>
            <a:pPr marL="8659" marR="3464">
              <a:spcBef>
                <a:spcPts val="37"/>
              </a:spcBef>
            </a:pPr>
            <a:r>
              <a:rPr sz="1400" b="1" dirty="0">
                <a:latin typeface="Times New Roman"/>
                <a:cs typeface="Times New Roman"/>
              </a:rPr>
              <a:t>c, for </a:t>
            </a:r>
            <a:r>
              <a:rPr sz="1400" b="1" spc="-3" dirty="0">
                <a:latin typeface="Times New Roman"/>
                <a:cs typeface="Times New Roman"/>
              </a:rPr>
              <a:t>Fig 1c</a:t>
            </a:r>
            <a:r>
              <a:rPr sz="1400" spc="-3" dirty="0">
                <a:latin typeface="Times New Roman"/>
                <a:cs typeface="Times New Roman"/>
              </a:rPr>
              <a:t>: </a:t>
            </a:r>
            <a:r>
              <a:rPr sz="1400" dirty="0">
                <a:latin typeface="Times New Roman"/>
                <a:cs typeface="Times New Roman"/>
              </a:rPr>
              <a:t>The in vitro </a:t>
            </a:r>
            <a:r>
              <a:rPr sz="1400" spc="-3" dirty="0">
                <a:latin typeface="Times New Roman"/>
                <a:cs typeface="Times New Roman"/>
              </a:rPr>
              <a:t>plasmid cleavage assay(</a:t>
            </a:r>
            <a:r>
              <a:rPr sz="1400" i="1" spc="-3" dirty="0">
                <a:latin typeface="Times New Roman"/>
                <a:cs typeface="Times New Roman"/>
              </a:rPr>
              <a:t>E.coli.</a:t>
            </a:r>
            <a:r>
              <a:rPr sz="1400" spc="-3" dirty="0">
                <a:latin typeface="Times New Roman"/>
                <a:cs typeface="Times New Roman"/>
              </a:rPr>
              <a:t>-derived </a:t>
            </a:r>
            <a:r>
              <a:rPr sz="1400" dirty="0">
                <a:latin typeface="Times New Roman"/>
                <a:cs typeface="Times New Roman"/>
              </a:rPr>
              <a:t>NgAgo, guides </a:t>
            </a:r>
            <a:r>
              <a:rPr sz="1400" spc="-3" dirty="0">
                <a:latin typeface="Times New Roman"/>
                <a:cs typeface="Times New Roman"/>
              </a:rPr>
              <a:t>with </a:t>
            </a:r>
            <a:r>
              <a:rPr sz="1400" dirty="0">
                <a:latin typeface="Times New Roman"/>
                <a:cs typeface="Times New Roman"/>
              </a:rPr>
              <a:t>or </a:t>
            </a:r>
            <a:r>
              <a:rPr sz="1400" spc="-3" dirty="0">
                <a:latin typeface="Times New Roman"/>
                <a:cs typeface="Times New Roman"/>
              </a:rPr>
              <a:t>without </a:t>
            </a:r>
            <a:r>
              <a:rPr sz="1400" dirty="0">
                <a:latin typeface="Times New Roman"/>
                <a:cs typeface="Times New Roman"/>
              </a:rPr>
              <a:t>5' </a:t>
            </a:r>
            <a:r>
              <a:rPr sz="1400" spc="-3" dirty="0">
                <a:latin typeface="Times New Roman"/>
                <a:cs typeface="Times New Roman"/>
              </a:rPr>
              <a:t>phosphorylation).  </a:t>
            </a:r>
            <a:endParaRPr lang="en-CA" sz="1400" spc="-3" dirty="0" smtClean="0">
              <a:latin typeface="Times New Roman"/>
              <a:cs typeface="Times New Roman"/>
            </a:endParaRPr>
          </a:p>
          <a:p>
            <a:pPr marL="8659" marR="3464">
              <a:spcBef>
                <a:spcPts val="37"/>
              </a:spcBef>
            </a:pPr>
            <a:r>
              <a:rPr sz="1400" b="1" dirty="0" smtClean="0">
                <a:latin typeface="Times New Roman"/>
                <a:cs typeface="Times New Roman"/>
              </a:rPr>
              <a:t>d</a:t>
            </a:r>
            <a:r>
              <a:rPr sz="1400" b="1" dirty="0">
                <a:latin typeface="Times New Roman"/>
                <a:cs typeface="Times New Roman"/>
              </a:rPr>
              <a:t>, for </a:t>
            </a:r>
            <a:r>
              <a:rPr sz="1400" b="1" spc="-3" dirty="0">
                <a:latin typeface="Times New Roman"/>
                <a:cs typeface="Times New Roman"/>
              </a:rPr>
              <a:t>Fig</a:t>
            </a:r>
            <a:r>
              <a:rPr sz="1400" b="1" spc="-68" dirty="0">
                <a:latin typeface="Times New Roman"/>
                <a:cs typeface="Times New Roman"/>
              </a:rPr>
              <a:t> </a:t>
            </a:r>
            <a:r>
              <a:rPr sz="1400" b="1" dirty="0">
                <a:latin typeface="Times New Roman"/>
                <a:cs typeface="Times New Roman"/>
              </a:rPr>
              <a:t>2a.</a:t>
            </a:r>
          </a:p>
          <a:p>
            <a:pPr marL="8659"/>
            <a:r>
              <a:rPr sz="1400" b="1" dirty="0">
                <a:latin typeface="Times New Roman"/>
                <a:cs typeface="Times New Roman"/>
              </a:rPr>
              <a:t>e, for </a:t>
            </a:r>
            <a:r>
              <a:rPr sz="1400" b="1" spc="-3" dirty="0">
                <a:latin typeface="Times New Roman"/>
                <a:cs typeface="Times New Roman"/>
              </a:rPr>
              <a:t>Fig</a:t>
            </a:r>
            <a:r>
              <a:rPr sz="1400" b="1" spc="-58" dirty="0">
                <a:latin typeface="Times New Roman"/>
                <a:cs typeface="Times New Roman"/>
              </a:rPr>
              <a:t> </a:t>
            </a:r>
            <a:r>
              <a:rPr sz="1400" b="1" spc="-3" dirty="0">
                <a:latin typeface="Times New Roman"/>
                <a:cs typeface="Times New Roman"/>
              </a:rPr>
              <a:t>2b.</a:t>
            </a:r>
            <a:endParaRPr sz="1400" b="1" dirty="0">
              <a:latin typeface="Times New Roman"/>
              <a:cs typeface="Times New Roman"/>
            </a:endParaRPr>
          </a:p>
          <a:p>
            <a:pPr marL="8659"/>
            <a:r>
              <a:rPr sz="1400" b="1" dirty="0">
                <a:latin typeface="Times New Roman"/>
                <a:cs typeface="Times New Roman"/>
              </a:rPr>
              <a:t>f, for Fig</a:t>
            </a:r>
            <a:r>
              <a:rPr sz="1400" b="1" spc="-72" dirty="0">
                <a:latin typeface="Times New Roman"/>
                <a:cs typeface="Times New Roman"/>
              </a:rPr>
              <a:t> </a:t>
            </a:r>
            <a:r>
              <a:rPr sz="1400" b="1" dirty="0">
                <a:latin typeface="Times New Roman"/>
                <a:cs typeface="Times New Roman"/>
              </a:rPr>
              <a:t>2c.</a:t>
            </a:r>
          </a:p>
          <a:p>
            <a:pPr marL="8659"/>
            <a:r>
              <a:rPr sz="1400" b="1" dirty="0">
                <a:latin typeface="Times New Roman"/>
                <a:cs typeface="Times New Roman"/>
              </a:rPr>
              <a:t>g, for </a:t>
            </a:r>
            <a:r>
              <a:rPr sz="1400" b="1" spc="-3" dirty="0">
                <a:latin typeface="Times New Roman"/>
                <a:cs typeface="Times New Roman"/>
              </a:rPr>
              <a:t>Fig </a:t>
            </a:r>
            <a:r>
              <a:rPr sz="1400" b="1" dirty="0">
                <a:latin typeface="Times New Roman"/>
                <a:cs typeface="Times New Roman"/>
              </a:rPr>
              <a:t>3a</a:t>
            </a:r>
            <a:r>
              <a:rPr sz="1400" dirty="0">
                <a:latin typeface="Times New Roman"/>
                <a:cs typeface="Times New Roman"/>
              </a:rPr>
              <a:t>: The in vitro </a:t>
            </a:r>
            <a:r>
              <a:rPr sz="1400" spc="-3" dirty="0">
                <a:latin typeface="Times New Roman"/>
                <a:cs typeface="Times New Roman"/>
              </a:rPr>
              <a:t>plasmid cleavage </a:t>
            </a:r>
            <a:r>
              <a:rPr sz="1400" dirty="0">
                <a:latin typeface="Times New Roman"/>
                <a:cs typeface="Times New Roman"/>
              </a:rPr>
              <a:t>assay (293T </a:t>
            </a:r>
            <a:r>
              <a:rPr sz="1400" spc="-3" dirty="0">
                <a:latin typeface="Times New Roman"/>
                <a:cs typeface="Times New Roman"/>
              </a:rPr>
              <a:t>cell-derived</a:t>
            </a:r>
            <a:r>
              <a:rPr sz="1400" spc="31" dirty="0">
                <a:latin typeface="Times New Roman"/>
                <a:cs typeface="Times New Roman"/>
              </a:rPr>
              <a:t> </a:t>
            </a:r>
            <a:r>
              <a:rPr sz="1400" spc="-3" dirty="0">
                <a:latin typeface="Times New Roman"/>
                <a:cs typeface="Times New Roman"/>
              </a:rPr>
              <a:t>NgAgo).</a:t>
            </a:r>
            <a:endParaRPr sz="1400" dirty="0">
              <a:latin typeface="Times New Roman"/>
              <a:cs typeface="Times New Roman"/>
            </a:endParaRPr>
          </a:p>
          <a:p>
            <a:pPr marL="8659">
              <a:spcBef>
                <a:spcPts val="20"/>
              </a:spcBef>
            </a:pPr>
            <a:r>
              <a:rPr sz="1400" b="1" dirty="0">
                <a:latin typeface="Times New Roman"/>
                <a:cs typeface="Times New Roman"/>
              </a:rPr>
              <a:t>h, </a:t>
            </a:r>
            <a:r>
              <a:rPr sz="1400" b="1" dirty="0" smtClean="0">
                <a:latin typeface="Times New Roman"/>
                <a:cs typeface="Times New Roman"/>
              </a:rPr>
              <a:t>for </a:t>
            </a:r>
            <a:r>
              <a:rPr sz="1400" b="1" spc="-3" dirty="0" smtClean="0">
                <a:latin typeface="Times New Roman"/>
                <a:cs typeface="Times New Roman"/>
              </a:rPr>
              <a:t>Fig 3c</a:t>
            </a:r>
            <a:r>
              <a:rPr sz="1400" spc="-3" dirty="0" smtClean="0">
                <a:latin typeface="Times New Roman"/>
                <a:cs typeface="Times New Roman"/>
              </a:rPr>
              <a:t>:</a:t>
            </a:r>
            <a:r>
              <a:rPr lang="en-CA" sz="1400" spc="-3" dirty="0" smtClean="0">
                <a:latin typeface="Times New Roman"/>
                <a:cs typeface="Times New Roman"/>
              </a:rPr>
              <a:t> </a:t>
            </a:r>
            <a:r>
              <a:rPr sz="1400" spc="-3" dirty="0" smtClean="0">
                <a:latin typeface="Times New Roman"/>
                <a:cs typeface="Times New Roman"/>
              </a:rPr>
              <a:t>western</a:t>
            </a:r>
            <a:r>
              <a:rPr sz="1400" spc="20" dirty="0" smtClean="0">
                <a:latin typeface="Times New Roman"/>
                <a:cs typeface="Times New Roman"/>
              </a:rPr>
              <a:t> </a:t>
            </a:r>
            <a:r>
              <a:rPr sz="1400" spc="-3" dirty="0" smtClean="0">
                <a:latin typeface="Times New Roman"/>
                <a:cs typeface="Times New Roman"/>
              </a:rPr>
              <a:t>blot</a:t>
            </a:r>
            <a:r>
              <a:rPr lang="en-CA" sz="1400" spc="-3" dirty="0">
                <a:latin typeface="Arial Unicode MS"/>
                <a:cs typeface="Arial Unicode MS"/>
              </a:rPr>
              <a:t> </a:t>
            </a:r>
            <a:r>
              <a:rPr lang="en-CA" sz="1400" spc="-3" dirty="0" smtClean="0">
                <a:latin typeface="Arial Unicode MS"/>
                <a:cs typeface="Arial Unicode MS"/>
              </a:rPr>
              <a:t>(</a:t>
            </a:r>
            <a:r>
              <a:rPr sz="1400" spc="-3" dirty="0" smtClean="0">
                <a:latin typeface="Times New Roman"/>
                <a:cs typeface="Times New Roman"/>
              </a:rPr>
              <a:t>GFP,ACTIN</a:t>
            </a:r>
            <a:r>
              <a:rPr lang="en-CA" sz="1400" spc="-3" dirty="0">
                <a:latin typeface="Arial Unicode MS"/>
                <a:cs typeface="Arial Unicode MS"/>
              </a:rPr>
              <a:t>)</a:t>
            </a:r>
            <a:r>
              <a:rPr sz="1400" spc="-3" dirty="0" smtClean="0">
                <a:latin typeface="Times New Roman"/>
                <a:cs typeface="Times New Roman"/>
              </a:rPr>
              <a:t>.</a:t>
            </a:r>
            <a:endParaRPr sz="1400" dirty="0">
              <a:latin typeface="Times New Roman"/>
              <a:cs typeface="Times New Roman"/>
            </a:endParaRPr>
          </a:p>
          <a:p>
            <a:pPr marL="8659" marR="2696368">
              <a:spcBef>
                <a:spcPts val="58"/>
              </a:spcBef>
            </a:pPr>
            <a:r>
              <a:rPr sz="1400" b="1" dirty="0">
                <a:latin typeface="Times New Roman"/>
                <a:cs typeface="Times New Roman"/>
              </a:rPr>
              <a:t>i, for </a:t>
            </a:r>
            <a:r>
              <a:rPr sz="1400" b="1" spc="-3" dirty="0">
                <a:latin typeface="Times New Roman"/>
                <a:cs typeface="Times New Roman"/>
              </a:rPr>
              <a:t>Fig </a:t>
            </a:r>
            <a:r>
              <a:rPr sz="1400" b="1" spc="-3" dirty="0" smtClean="0">
                <a:latin typeface="Times New Roman"/>
                <a:cs typeface="Times New Roman"/>
              </a:rPr>
              <a:t>3d</a:t>
            </a:r>
            <a:r>
              <a:rPr sz="1400" spc="-3" dirty="0" smtClean="0">
                <a:latin typeface="Times New Roman"/>
                <a:cs typeface="Times New Roman"/>
              </a:rPr>
              <a:t>:</a:t>
            </a:r>
            <a:r>
              <a:rPr lang="en-CA" sz="1400" spc="-3" dirty="0" smtClean="0">
                <a:latin typeface="Times New Roman"/>
                <a:cs typeface="Times New Roman"/>
              </a:rPr>
              <a:t> </a:t>
            </a:r>
            <a:r>
              <a:rPr sz="1400" spc="-3" dirty="0" smtClean="0">
                <a:latin typeface="Times New Roman"/>
                <a:cs typeface="Times New Roman"/>
              </a:rPr>
              <a:t>western blot</a:t>
            </a:r>
            <a:r>
              <a:rPr lang="en-CA" sz="1400" spc="-3" dirty="0">
                <a:latin typeface="Arial Unicode MS"/>
                <a:cs typeface="Arial Unicode MS"/>
              </a:rPr>
              <a:t> </a:t>
            </a:r>
            <a:r>
              <a:rPr lang="en-CA" sz="1400" spc="-3" dirty="0" smtClean="0">
                <a:latin typeface="Arial Unicode MS"/>
                <a:cs typeface="Arial Unicode MS"/>
              </a:rPr>
              <a:t>(</a:t>
            </a:r>
            <a:r>
              <a:rPr sz="1400" spc="-3" dirty="0" smtClean="0">
                <a:latin typeface="Times New Roman"/>
                <a:cs typeface="Times New Roman"/>
              </a:rPr>
              <a:t>GFP,ACTIN</a:t>
            </a:r>
            <a:r>
              <a:rPr lang="en-CA" sz="1400" spc="-3" dirty="0" smtClean="0">
                <a:latin typeface="Times New Roman"/>
                <a:cs typeface="Times New Roman"/>
              </a:rPr>
              <a:t>).</a:t>
            </a:r>
          </a:p>
          <a:p>
            <a:pPr marL="8659" marR="2696368">
              <a:spcBef>
                <a:spcPts val="58"/>
              </a:spcBef>
            </a:pPr>
            <a:r>
              <a:rPr sz="1400" b="1" dirty="0" smtClean="0">
                <a:latin typeface="Times New Roman"/>
                <a:cs typeface="Times New Roman"/>
              </a:rPr>
              <a:t>j</a:t>
            </a:r>
            <a:r>
              <a:rPr sz="1400" b="1" dirty="0">
                <a:latin typeface="Times New Roman"/>
                <a:cs typeface="Times New Roman"/>
              </a:rPr>
              <a:t>, for </a:t>
            </a:r>
            <a:r>
              <a:rPr sz="1400" b="1" spc="-3" dirty="0">
                <a:latin typeface="Times New Roman"/>
                <a:cs typeface="Times New Roman"/>
              </a:rPr>
              <a:t>Fig 4a:</a:t>
            </a:r>
            <a:r>
              <a:rPr sz="1400" spc="-3" dirty="0">
                <a:latin typeface="Times New Roman"/>
                <a:cs typeface="Times New Roman"/>
              </a:rPr>
              <a:t> </a:t>
            </a:r>
            <a:r>
              <a:rPr sz="1400" dirty="0">
                <a:latin typeface="Times New Roman"/>
                <a:cs typeface="Times New Roman"/>
              </a:rPr>
              <a:t>T7E1 </a:t>
            </a:r>
            <a:r>
              <a:rPr sz="1400" spc="-3" dirty="0">
                <a:latin typeface="Times New Roman"/>
                <a:cs typeface="Times New Roman"/>
              </a:rPr>
              <a:t>(</a:t>
            </a:r>
            <a:r>
              <a:rPr sz="1400" i="1" spc="-3" dirty="0">
                <a:latin typeface="Times New Roman"/>
                <a:cs typeface="Times New Roman"/>
              </a:rPr>
              <a:t>DYRK1A</a:t>
            </a:r>
            <a:r>
              <a:rPr sz="1400" spc="-3" dirty="0">
                <a:latin typeface="Times New Roman"/>
                <a:cs typeface="Times New Roman"/>
              </a:rPr>
              <a:t>)</a:t>
            </a:r>
            <a:r>
              <a:rPr sz="1400" spc="-37" dirty="0">
                <a:latin typeface="Times New Roman"/>
                <a:cs typeface="Times New Roman"/>
              </a:rPr>
              <a:t> </a:t>
            </a:r>
            <a:r>
              <a:rPr sz="1400" dirty="0">
                <a:latin typeface="Times New Roman"/>
                <a:cs typeface="Times New Roman"/>
              </a:rPr>
              <a:t>.</a:t>
            </a:r>
          </a:p>
          <a:p>
            <a:pPr marL="8659"/>
            <a:r>
              <a:rPr sz="1400" b="1" dirty="0">
                <a:latin typeface="Times New Roman"/>
                <a:cs typeface="Times New Roman"/>
              </a:rPr>
              <a:t>k, for </a:t>
            </a:r>
            <a:r>
              <a:rPr sz="1400" b="1" spc="-3" dirty="0">
                <a:latin typeface="Times New Roman"/>
                <a:cs typeface="Times New Roman"/>
              </a:rPr>
              <a:t>Fig </a:t>
            </a:r>
            <a:r>
              <a:rPr sz="1400" b="1" dirty="0">
                <a:latin typeface="Times New Roman"/>
                <a:cs typeface="Times New Roman"/>
              </a:rPr>
              <a:t>4b: </a:t>
            </a:r>
            <a:r>
              <a:rPr sz="1400" dirty="0">
                <a:latin typeface="Times New Roman"/>
                <a:cs typeface="Times New Roman"/>
              </a:rPr>
              <a:t>T7E1</a:t>
            </a:r>
            <a:r>
              <a:rPr sz="1400" spc="20" dirty="0">
                <a:latin typeface="Times New Roman"/>
                <a:cs typeface="Times New Roman"/>
              </a:rPr>
              <a:t> </a:t>
            </a:r>
            <a:r>
              <a:rPr sz="1400" spc="-3" dirty="0">
                <a:latin typeface="Times New Roman"/>
                <a:cs typeface="Times New Roman"/>
              </a:rPr>
              <a:t>(</a:t>
            </a:r>
            <a:r>
              <a:rPr sz="1400" i="1" spc="-3" dirty="0">
                <a:latin typeface="Times New Roman"/>
                <a:cs typeface="Times New Roman"/>
              </a:rPr>
              <a:t>DYRK1A,EMX1,GRIN2B,GATA4,HBA2</a:t>
            </a:r>
            <a:r>
              <a:rPr sz="1400" spc="-3" dirty="0">
                <a:latin typeface="Times New Roman"/>
                <a:cs typeface="Times New Roman"/>
              </a:rPr>
              <a:t>).</a:t>
            </a:r>
            <a:endParaRPr sz="1400" dirty="0">
              <a:latin typeface="Times New Roman"/>
              <a:cs typeface="Times New Roman"/>
            </a:endParaRPr>
          </a:p>
        </p:txBody>
      </p:sp>
      <p:sp>
        <p:nvSpPr>
          <p:cNvPr id="5" name="Title 1"/>
          <p:cNvSpPr txBox="1">
            <a:spLocks/>
          </p:cNvSpPr>
          <p:nvPr/>
        </p:nvSpPr>
        <p:spPr>
          <a:xfrm>
            <a:off x="1092531" y="66573"/>
            <a:ext cx="10723418"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dirty="0" smtClean="0"/>
              <a:t>Research ethics</a:t>
            </a:r>
            <a:endParaRPr lang="en-US" sz="4000" dirty="0"/>
          </a:p>
        </p:txBody>
      </p:sp>
    </p:spTree>
    <p:extLst>
      <p:ext uri="{BB962C8B-B14F-4D97-AF65-F5344CB8AC3E}">
        <p14:creationId xmlns:p14="http://schemas.microsoft.com/office/powerpoint/2010/main" val="28514207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092531" y="343973"/>
            <a:ext cx="10723418"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dirty="0" smtClean="0"/>
              <a:t>Summary of Dal-</a:t>
            </a:r>
            <a:r>
              <a:rPr lang="en-US" sz="4000" dirty="0" err="1" smtClean="0"/>
              <a:t>iGEM</a:t>
            </a:r>
            <a:r>
              <a:rPr lang="en-US" sz="4000" dirty="0" smtClean="0"/>
              <a:t> project</a:t>
            </a:r>
            <a:endParaRPr lang="en-US" sz="4000" dirty="0"/>
          </a:p>
        </p:txBody>
      </p:sp>
      <p:sp>
        <p:nvSpPr>
          <p:cNvPr id="5" name="Content Placeholder 2"/>
          <p:cNvSpPr txBox="1">
            <a:spLocks/>
          </p:cNvSpPr>
          <p:nvPr/>
        </p:nvSpPr>
        <p:spPr>
          <a:xfrm>
            <a:off x="2508747" y="1669535"/>
            <a:ext cx="9164548" cy="534586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smtClean="0"/>
              <a:t>4 microbiome samples submitted for sequencing</a:t>
            </a:r>
          </a:p>
          <a:p>
            <a:r>
              <a:rPr lang="en-US" dirty="0" smtClean="0"/>
              <a:t>2-4 bacterial strains isolated from cellulose plates</a:t>
            </a:r>
          </a:p>
          <a:p>
            <a:endParaRPr lang="en-US" dirty="0" smtClean="0"/>
          </a:p>
          <a:p>
            <a:r>
              <a:rPr lang="en-US" dirty="0" smtClean="0"/>
              <a:t>2</a:t>
            </a:r>
            <a:r>
              <a:rPr lang="en-US" baseline="30000" dirty="0" smtClean="0"/>
              <a:t>nd</a:t>
            </a:r>
            <a:r>
              <a:rPr lang="en-US" dirty="0" smtClean="0"/>
              <a:t> trip to park for fecal samples from more animals and plants</a:t>
            </a:r>
          </a:p>
          <a:p>
            <a:pPr lvl="1"/>
            <a:r>
              <a:rPr lang="en-US" dirty="0"/>
              <a:t>a</a:t>
            </a:r>
            <a:r>
              <a:rPr lang="en-US" dirty="0" smtClean="0"/>
              <a:t>. Microbiome profiling</a:t>
            </a:r>
          </a:p>
          <a:p>
            <a:pPr lvl="1"/>
            <a:r>
              <a:rPr lang="en-US" dirty="0"/>
              <a:t>b</a:t>
            </a:r>
            <a:r>
              <a:rPr lang="en-US" dirty="0" smtClean="0"/>
              <a:t>. </a:t>
            </a:r>
            <a:r>
              <a:rPr lang="en-US" dirty="0" err="1" smtClean="0"/>
              <a:t>Metagenomic</a:t>
            </a:r>
            <a:r>
              <a:rPr lang="en-US" dirty="0" smtClean="0"/>
              <a:t> sequencing</a:t>
            </a:r>
          </a:p>
          <a:p>
            <a:pPr lvl="1"/>
            <a:endParaRPr lang="en-US" dirty="0" smtClean="0"/>
          </a:p>
          <a:p>
            <a:r>
              <a:rPr lang="en-US" dirty="0" smtClean="0"/>
              <a:t>Plating for more isolates that can utilize cellulose</a:t>
            </a:r>
          </a:p>
          <a:p>
            <a:endParaRPr lang="en-US" dirty="0" smtClean="0"/>
          </a:p>
          <a:p>
            <a:r>
              <a:rPr lang="en-US" dirty="0" smtClean="0"/>
              <a:t>Secondary screen of isolates that can detoxify sap</a:t>
            </a:r>
          </a:p>
          <a:p>
            <a:pPr lvl="1"/>
            <a:r>
              <a:rPr lang="en-US" dirty="0"/>
              <a:t>c</a:t>
            </a:r>
            <a:r>
              <a:rPr lang="en-US" dirty="0" smtClean="0"/>
              <a:t>. Genome sequencing of an ideal bacterial strain that could utilized cellulose and detoxify sap</a:t>
            </a:r>
          </a:p>
          <a:p>
            <a:pPr lvl="1"/>
            <a:endParaRPr lang="en-US" dirty="0" smtClean="0"/>
          </a:p>
          <a:p>
            <a:r>
              <a:rPr lang="en-US" dirty="0" smtClean="0"/>
              <a:t>Cloning of the genes that are responsible for the phenotypes</a:t>
            </a:r>
          </a:p>
          <a:p>
            <a:endParaRPr lang="en-US" dirty="0" smtClean="0"/>
          </a:p>
          <a:p>
            <a:r>
              <a:rPr lang="en-US" dirty="0" smtClean="0"/>
              <a:t>Cloning of </a:t>
            </a:r>
            <a:r>
              <a:rPr lang="en-US" dirty="0" err="1" smtClean="0"/>
              <a:t>NgAgo</a:t>
            </a:r>
            <a:r>
              <a:rPr lang="en-US" dirty="0" smtClean="0"/>
              <a:t> into a broad-range bacterial vector and deposit in </a:t>
            </a:r>
            <a:r>
              <a:rPr lang="en-US" dirty="0" err="1" smtClean="0"/>
              <a:t>BioBrick</a:t>
            </a:r>
            <a:endParaRPr lang="en-US" dirty="0" smtClean="0"/>
          </a:p>
        </p:txBody>
      </p:sp>
    </p:spTree>
    <p:extLst>
      <p:ext uri="{BB962C8B-B14F-4D97-AF65-F5344CB8AC3E}">
        <p14:creationId xmlns:p14="http://schemas.microsoft.com/office/powerpoint/2010/main" val="42726985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CA" dirty="0" smtClean="0"/>
              <a:t>CRISPR</a:t>
            </a:r>
            <a:endParaRPr lang="en-C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6042" y="937009"/>
            <a:ext cx="6993902" cy="5245427"/>
          </a:xfrm>
          <a:prstGeom prst="rect">
            <a:avLst/>
          </a:prstGeom>
        </p:spPr>
      </p:pic>
      <p:sp>
        <p:nvSpPr>
          <p:cNvPr id="5" name="TextBox 4"/>
          <p:cNvSpPr txBox="1"/>
          <p:nvPr/>
        </p:nvSpPr>
        <p:spPr>
          <a:xfrm>
            <a:off x="5307106" y="6518152"/>
            <a:ext cx="9161929" cy="307777"/>
          </a:xfrm>
          <a:prstGeom prst="rect">
            <a:avLst/>
          </a:prstGeom>
          <a:noFill/>
        </p:spPr>
        <p:txBody>
          <a:bodyPr wrap="square" rtlCol="0">
            <a:spAutoFit/>
          </a:bodyPr>
          <a:lstStyle/>
          <a:p>
            <a:r>
              <a:rPr lang="en-CA" sz="1400" dirty="0"/>
              <a:t>https://biotechconnectla.files.wordpress.com/2015/06/crispr-cas9-figure-1.jpg</a:t>
            </a:r>
          </a:p>
        </p:txBody>
      </p:sp>
    </p:spTree>
    <p:extLst>
      <p:ext uri="{BB962C8B-B14F-4D97-AF65-F5344CB8AC3E}">
        <p14:creationId xmlns:p14="http://schemas.microsoft.com/office/powerpoint/2010/main" val="39489472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CA" dirty="0" smtClean="0"/>
              <a:t>Relevancy in Gene Editing</a:t>
            </a:r>
            <a:endParaRPr lang="en-CA"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 r="-435"/>
          <a:stretch/>
        </p:blipFill>
        <p:spPr>
          <a:xfrm>
            <a:off x="1680308" y="1428469"/>
            <a:ext cx="9149056" cy="4882684"/>
          </a:xfrm>
          <a:prstGeom prst="rect">
            <a:avLst/>
          </a:prstGeom>
        </p:spPr>
      </p:pic>
      <p:sp>
        <p:nvSpPr>
          <p:cNvPr id="5" name="TextBox 4"/>
          <p:cNvSpPr txBox="1"/>
          <p:nvPr/>
        </p:nvSpPr>
        <p:spPr>
          <a:xfrm>
            <a:off x="5916706" y="6311153"/>
            <a:ext cx="6436659" cy="523220"/>
          </a:xfrm>
          <a:prstGeom prst="rect">
            <a:avLst/>
          </a:prstGeom>
          <a:noFill/>
        </p:spPr>
        <p:txBody>
          <a:bodyPr wrap="square" rtlCol="0">
            <a:spAutoFit/>
          </a:bodyPr>
          <a:lstStyle/>
          <a:p>
            <a:r>
              <a:rPr lang="en-CA" sz="1400" dirty="0"/>
              <a:t>https://www.neb.com/tools-and-resources/feature-articles/crispr-cas9-and-targeted-genome-editing-a-new-era-in-molecular-biology</a:t>
            </a:r>
          </a:p>
        </p:txBody>
      </p:sp>
    </p:spTree>
    <p:extLst>
      <p:ext uri="{BB962C8B-B14F-4D97-AF65-F5344CB8AC3E}">
        <p14:creationId xmlns:p14="http://schemas.microsoft.com/office/powerpoint/2010/main" val="35573074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CA" dirty="0" smtClean="0"/>
              <a:t>CRISPR vs </a:t>
            </a:r>
            <a:r>
              <a:rPr lang="en-CA" dirty="0" err="1" smtClean="0"/>
              <a:t>NgAgo-gDNA</a:t>
            </a:r>
            <a:endParaRPr lang="en-CA" dirty="0"/>
          </a:p>
        </p:txBody>
      </p:sp>
      <p:sp>
        <p:nvSpPr>
          <p:cNvPr id="5" name="TextBox 4"/>
          <p:cNvSpPr txBox="1"/>
          <p:nvPr/>
        </p:nvSpPr>
        <p:spPr>
          <a:xfrm>
            <a:off x="2259106" y="1887072"/>
            <a:ext cx="4320988" cy="4524315"/>
          </a:xfrm>
          <a:prstGeom prst="rect">
            <a:avLst/>
          </a:prstGeom>
          <a:noFill/>
        </p:spPr>
        <p:txBody>
          <a:bodyPr wrap="square" rtlCol="0">
            <a:spAutoFit/>
          </a:bodyPr>
          <a:lstStyle/>
          <a:p>
            <a:r>
              <a:rPr lang="en-CA" sz="2400" dirty="0" smtClean="0">
                <a:latin typeface="Arial" panose="020B0604020202020204" pitchFamily="34" charset="0"/>
                <a:cs typeface="Arial" panose="020B0604020202020204" pitchFamily="34" charset="0"/>
              </a:rPr>
              <a:t>CRISPR</a:t>
            </a:r>
          </a:p>
          <a:p>
            <a:pPr marL="285750" indent="-285750">
              <a:buFontTx/>
              <a:buChar char="-"/>
            </a:pPr>
            <a:r>
              <a:rPr lang="en-CA" sz="2400" dirty="0" smtClean="0">
                <a:latin typeface="Arial" panose="020B0604020202020204" pitchFamily="34" charset="0"/>
                <a:cs typeface="Arial" panose="020B0604020202020204" pitchFamily="34" charset="0"/>
              </a:rPr>
              <a:t>Template of ~20bp</a:t>
            </a:r>
          </a:p>
          <a:p>
            <a:pPr marL="285750" indent="-285750">
              <a:buFontTx/>
              <a:buChar char="-"/>
            </a:pPr>
            <a:endParaRPr lang="en-CA" sz="2400" dirty="0" smtClean="0">
              <a:latin typeface="Arial" panose="020B0604020202020204" pitchFamily="34" charset="0"/>
              <a:cs typeface="Arial" panose="020B0604020202020204" pitchFamily="34" charset="0"/>
            </a:endParaRPr>
          </a:p>
          <a:p>
            <a:pPr marL="285750" indent="-285750">
              <a:buFontTx/>
              <a:buChar char="-"/>
            </a:pPr>
            <a:r>
              <a:rPr lang="en-CA" sz="2400" dirty="0" smtClean="0">
                <a:latin typeface="Arial" panose="020B0604020202020204" pitchFamily="34" charset="0"/>
                <a:cs typeface="Arial" panose="020B0604020202020204" pitchFamily="34" charset="0"/>
              </a:rPr>
              <a:t>Requires gRNA, CAS 9 and PAM</a:t>
            </a:r>
          </a:p>
          <a:p>
            <a:pPr marL="285750" indent="-285750">
              <a:buFontTx/>
              <a:buChar char="-"/>
            </a:pPr>
            <a:endParaRPr lang="en-CA" sz="2400" dirty="0" smtClean="0">
              <a:latin typeface="Arial" panose="020B0604020202020204" pitchFamily="34" charset="0"/>
              <a:cs typeface="Arial" panose="020B0604020202020204" pitchFamily="34" charset="0"/>
            </a:endParaRPr>
          </a:p>
          <a:p>
            <a:pPr marL="285750" indent="-285750">
              <a:buFontTx/>
              <a:buChar char="-"/>
            </a:pPr>
            <a:r>
              <a:rPr lang="en-CA" sz="2400" dirty="0" smtClean="0">
                <a:latin typeface="Arial" panose="020B0604020202020204" pitchFamily="34" charset="0"/>
                <a:cs typeface="Arial" panose="020B0604020202020204" pitchFamily="34" charset="0"/>
              </a:rPr>
              <a:t>30-60% efficacy in KDs</a:t>
            </a:r>
            <a:br>
              <a:rPr lang="en-CA" sz="2400" dirty="0" smtClean="0">
                <a:latin typeface="Arial" panose="020B0604020202020204" pitchFamily="34" charset="0"/>
                <a:cs typeface="Arial" panose="020B0604020202020204" pitchFamily="34" charset="0"/>
              </a:rPr>
            </a:br>
            <a:endParaRPr lang="en-CA" sz="2400" dirty="0" smtClean="0">
              <a:latin typeface="Arial" panose="020B0604020202020204" pitchFamily="34" charset="0"/>
              <a:cs typeface="Arial" panose="020B0604020202020204" pitchFamily="34" charset="0"/>
            </a:endParaRPr>
          </a:p>
          <a:p>
            <a:pPr marL="285750" indent="-285750">
              <a:buFontTx/>
              <a:buChar char="-"/>
            </a:pPr>
            <a:r>
              <a:rPr lang="en-CA" sz="2400" dirty="0" smtClean="0">
                <a:latin typeface="Arial" panose="020B0604020202020204" pitchFamily="34" charset="0"/>
                <a:cs typeface="Arial" panose="020B0604020202020204" pitchFamily="34" charset="0"/>
              </a:rPr>
              <a:t>1-15% efficacy in KIs</a:t>
            </a:r>
          </a:p>
          <a:p>
            <a:pPr marL="285750" indent="-285750">
              <a:buFontTx/>
              <a:buChar char="-"/>
            </a:pPr>
            <a:endParaRPr lang="en-CA" sz="2400" dirty="0">
              <a:latin typeface="Arial" panose="020B0604020202020204" pitchFamily="34" charset="0"/>
              <a:cs typeface="Arial" panose="020B0604020202020204" pitchFamily="34" charset="0"/>
            </a:endParaRPr>
          </a:p>
          <a:p>
            <a:pPr marL="285750" indent="-285750">
              <a:buFontTx/>
              <a:buChar char="-"/>
            </a:pPr>
            <a:r>
              <a:rPr lang="en-CA" sz="2400" dirty="0" smtClean="0">
                <a:latin typeface="Arial" panose="020B0604020202020204" pitchFamily="34" charset="0"/>
                <a:cs typeface="Arial" panose="020B0604020202020204" pitchFamily="34" charset="0"/>
              </a:rPr>
              <a:t>Variable % off-target mutants</a:t>
            </a:r>
            <a:endParaRPr lang="en-CA" dirty="0"/>
          </a:p>
        </p:txBody>
      </p:sp>
      <p:sp>
        <p:nvSpPr>
          <p:cNvPr id="6" name="TextBox 5"/>
          <p:cNvSpPr txBox="1"/>
          <p:nvPr/>
        </p:nvSpPr>
        <p:spPr>
          <a:xfrm>
            <a:off x="6580094" y="1905000"/>
            <a:ext cx="4320988" cy="3323987"/>
          </a:xfrm>
          <a:prstGeom prst="rect">
            <a:avLst/>
          </a:prstGeom>
          <a:noFill/>
        </p:spPr>
        <p:txBody>
          <a:bodyPr wrap="square" rtlCol="0">
            <a:spAutoFit/>
          </a:bodyPr>
          <a:lstStyle/>
          <a:p>
            <a:r>
              <a:rPr lang="en-CA" sz="2400" dirty="0" err="1" smtClean="0">
                <a:latin typeface="Arial" panose="020B0604020202020204" pitchFamily="34" charset="0"/>
                <a:cs typeface="Arial" panose="020B0604020202020204" pitchFamily="34" charset="0"/>
              </a:rPr>
              <a:t>NgAgo-gDNA</a:t>
            </a:r>
            <a:endParaRPr lang="en-CA" sz="2400" dirty="0" smtClean="0">
              <a:latin typeface="Arial" panose="020B0604020202020204" pitchFamily="34" charset="0"/>
              <a:cs typeface="Arial" panose="020B0604020202020204" pitchFamily="34" charset="0"/>
            </a:endParaRPr>
          </a:p>
          <a:p>
            <a:pPr marL="285750" indent="-285750">
              <a:buFontTx/>
              <a:buChar char="-"/>
            </a:pPr>
            <a:r>
              <a:rPr lang="en-CA" sz="2400" dirty="0" smtClean="0">
                <a:latin typeface="Arial" panose="020B0604020202020204" pitchFamily="34" charset="0"/>
                <a:cs typeface="Arial" panose="020B0604020202020204" pitchFamily="34" charset="0"/>
              </a:rPr>
              <a:t>Template of ~24bp</a:t>
            </a:r>
          </a:p>
          <a:p>
            <a:pPr marL="285750" indent="-285750">
              <a:buFontTx/>
              <a:buChar char="-"/>
            </a:pPr>
            <a:endParaRPr lang="en-CA" sz="2400" dirty="0" smtClean="0">
              <a:latin typeface="Arial" panose="020B0604020202020204" pitchFamily="34" charset="0"/>
              <a:cs typeface="Arial" panose="020B0604020202020204" pitchFamily="34" charset="0"/>
            </a:endParaRPr>
          </a:p>
          <a:p>
            <a:pPr marL="342900" indent="-342900">
              <a:buFontTx/>
              <a:buChar char="-"/>
            </a:pPr>
            <a:r>
              <a:rPr lang="en-CA" sz="2400" dirty="0" smtClean="0">
                <a:latin typeface="Arial" panose="020B0604020202020204" pitchFamily="34" charset="0"/>
                <a:cs typeface="Arial" panose="020B0604020202020204" pitchFamily="34" charset="0"/>
              </a:rPr>
              <a:t>Template must be phosphorylated at the 5’ end</a:t>
            </a:r>
          </a:p>
          <a:p>
            <a:pPr marL="342900" indent="-342900">
              <a:buFontTx/>
              <a:buChar char="-"/>
            </a:pPr>
            <a:endParaRPr lang="en-CA" sz="2400" dirty="0">
              <a:latin typeface="Arial" panose="020B0604020202020204" pitchFamily="34" charset="0"/>
              <a:cs typeface="Arial" panose="020B0604020202020204" pitchFamily="34" charset="0"/>
            </a:endParaRPr>
          </a:p>
          <a:p>
            <a:pPr marL="342900" indent="-342900">
              <a:buFontTx/>
              <a:buChar char="-"/>
            </a:pPr>
            <a:r>
              <a:rPr lang="en-CA" sz="2400" dirty="0" smtClean="0">
                <a:latin typeface="Arial" panose="020B0604020202020204" pitchFamily="34" charset="0"/>
                <a:cs typeface="Arial" panose="020B0604020202020204" pitchFamily="34" charset="0"/>
              </a:rPr>
              <a:t>Low % of off target mutants</a:t>
            </a:r>
          </a:p>
          <a:p>
            <a:pPr marL="285750" indent="-285750">
              <a:buFontTx/>
              <a:buChar char="-"/>
            </a:pPr>
            <a:endParaRPr lang="en-CA" dirty="0"/>
          </a:p>
        </p:txBody>
      </p:sp>
      <p:sp>
        <p:nvSpPr>
          <p:cNvPr id="7" name="Rectangle 6"/>
          <p:cNvSpPr/>
          <p:nvPr/>
        </p:nvSpPr>
        <p:spPr>
          <a:xfrm>
            <a:off x="6580094" y="1905000"/>
            <a:ext cx="4320988" cy="4524315"/>
          </a:xfrm>
          <a:prstGeom prst="rect">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638325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CA" i="1" dirty="0" err="1" smtClean="0"/>
              <a:t>Natronobacterium</a:t>
            </a:r>
            <a:r>
              <a:rPr lang="en-CA" i="1" dirty="0" smtClean="0"/>
              <a:t> </a:t>
            </a:r>
            <a:r>
              <a:rPr lang="en-CA" i="1" dirty="0" err="1" smtClean="0"/>
              <a:t>gregoryi</a:t>
            </a:r>
            <a:r>
              <a:rPr lang="en-CA" i="1" dirty="0" smtClean="0"/>
              <a:t> </a:t>
            </a:r>
            <a:r>
              <a:rPr lang="en-CA" dirty="0" err="1" smtClean="0"/>
              <a:t>Argonaute</a:t>
            </a:r>
            <a:endParaRPr lang="en-CA" dirty="0"/>
          </a:p>
        </p:txBody>
      </p:sp>
      <p:sp>
        <p:nvSpPr>
          <p:cNvPr id="3" name="Content Placeholder 2"/>
          <p:cNvSpPr>
            <a:spLocks noGrp="1"/>
          </p:cNvSpPr>
          <p:nvPr>
            <p:ph idx="1"/>
          </p:nvPr>
        </p:nvSpPr>
        <p:spPr>
          <a:xfrm>
            <a:off x="2105118" y="1667436"/>
            <a:ext cx="8915400" cy="3777622"/>
          </a:xfrm>
        </p:spPr>
        <p:txBody>
          <a:bodyPr>
            <a:normAutofit/>
          </a:bodyPr>
          <a:lstStyle/>
          <a:p>
            <a:r>
              <a:rPr lang="en-CA" sz="2400" dirty="0" err="1" smtClean="0"/>
              <a:t>Natronobacterium</a:t>
            </a:r>
            <a:r>
              <a:rPr lang="en-CA" sz="2400" dirty="0" smtClean="0"/>
              <a:t> </a:t>
            </a:r>
            <a:r>
              <a:rPr lang="en-CA" sz="2400" dirty="0" err="1" smtClean="0"/>
              <a:t>gregori</a:t>
            </a:r>
            <a:r>
              <a:rPr lang="en-CA" sz="2400" dirty="0" smtClean="0"/>
              <a:t> : An halophilic and </a:t>
            </a:r>
            <a:r>
              <a:rPr lang="en-CA" sz="2400" dirty="0" err="1" smtClean="0"/>
              <a:t>alkiphilic</a:t>
            </a:r>
            <a:r>
              <a:rPr lang="en-CA" sz="2400" dirty="0" smtClean="0"/>
              <a:t> bacteria that grows at 37°C.</a:t>
            </a:r>
          </a:p>
          <a:p>
            <a:r>
              <a:rPr lang="en-CA" sz="2400" dirty="0" err="1" smtClean="0"/>
              <a:t>Argonaute</a:t>
            </a:r>
            <a:r>
              <a:rPr lang="en-CA" sz="2400" dirty="0" smtClean="0"/>
              <a:t> : a family of endonucleases that require a 5’pSSDNA guide</a:t>
            </a:r>
            <a:endParaRPr lang="en-CA"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1241" y="3598020"/>
            <a:ext cx="3237065" cy="2605866"/>
          </a:xfrm>
          <a:prstGeom prst="rect">
            <a:avLst/>
          </a:prstGeom>
        </p:spPr>
      </p:pic>
      <p:sp>
        <p:nvSpPr>
          <p:cNvPr id="5" name="TextBox 4"/>
          <p:cNvSpPr txBox="1"/>
          <p:nvPr/>
        </p:nvSpPr>
        <p:spPr>
          <a:xfrm>
            <a:off x="3254842" y="6550223"/>
            <a:ext cx="5709865" cy="307777"/>
          </a:xfrm>
          <a:prstGeom prst="rect">
            <a:avLst/>
          </a:prstGeom>
          <a:noFill/>
        </p:spPr>
        <p:txBody>
          <a:bodyPr wrap="square" rtlCol="0">
            <a:spAutoFit/>
          </a:bodyPr>
          <a:lstStyle/>
          <a:p>
            <a:r>
              <a:rPr lang="pt-BR" sz="1400" i="1" dirty="0"/>
              <a:t>Natronobacterium gregoryi, DSM 3393 (EM from M. Rohde, HZI)</a:t>
            </a:r>
            <a:endParaRPr lang="en-CA" sz="1400" dirty="0"/>
          </a:p>
        </p:txBody>
      </p:sp>
    </p:spTree>
    <p:extLst>
      <p:ext uri="{BB962C8B-B14F-4D97-AF65-F5344CB8AC3E}">
        <p14:creationId xmlns:p14="http://schemas.microsoft.com/office/powerpoint/2010/main" val="26648475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CA" dirty="0" smtClean="0"/>
              <a:t>Why N. </a:t>
            </a:r>
            <a:r>
              <a:rPr lang="en-CA" dirty="0" err="1" smtClean="0"/>
              <a:t>gregoryi</a:t>
            </a:r>
            <a:r>
              <a:rPr lang="en-CA" dirty="0" smtClean="0"/>
              <a:t>?</a:t>
            </a:r>
            <a:endParaRPr lang="en-CA" dirty="0"/>
          </a:p>
        </p:txBody>
      </p:sp>
      <p:sp>
        <p:nvSpPr>
          <p:cNvPr id="5" name="TextBox 4"/>
          <p:cNvSpPr txBox="1"/>
          <p:nvPr/>
        </p:nvSpPr>
        <p:spPr>
          <a:xfrm>
            <a:off x="3716960" y="2441084"/>
            <a:ext cx="5530277" cy="2308324"/>
          </a:xfrm>
          <a:prstGeom prst="rect">
            <a:avLst/>
          </a:prstGeom>
          <a:noFill/>
        </p:spPr>
        <p:txBody>
          <a:bodyPr wrap="square" rtlCol="0">
            <a:spAutoFit/>
          </a:bodyPr>
          <a:lstStyle/>
          <a:p>
            <a:r>
              <a:rPr lang="en-CA" sz="2400" dirty="0" smtClean="0"/>
              <a:t>Other species with endonuclease </a:t>
            </a:r>
            <a:r>
              <a:rPr lang="en-CA" sz="2400" dirty="0" err="1" smtClean="0"/>
              <a:t>Argonaute</a:t>
            </a:r>
            <a:r>
              <a:rPr lang="en-CA" sz="2400" dirty="0" smtClean="0"/>
              <a:t> protein: </a:t>
            </a:r>
          </a:p>
          <a:p>
            <a:endParaRPr lang="en-CA" sz="2400" dirty="0"/>
          </a:p>
          <a:p>
            <a:pPr marL="342900" indent="-342900">
              <a:buAutoNum type="arabicPeriod"/>
            </a:pPr>
            <a:r>
              <a:rPr lang="en-CA" sz="2400" dirty="0" err="1" smtClean="0"/>
              <a:t>Thermus</a:t>
            </a:r>
            <a:r>
              <a:rPr lang="en-CA" sz="2400" dirty="0" smtClean="0"/>
              <a:t> </a:t>
            </a:r>
            <a:r>
              <a:rPr lang="en-CA" sz="2400" dirty="0" err="1" smtClean="0"/>
              <a:t>thermophilus</a:t>
            </a:r>
            <a:endParaRPr lang="en-CA" sz="2400" dirty="0" smtClean="0"/>
          </a:p>
          <a:p>
            <a:pPr marL="342900" indent="-342900">
              <a:buAutoNum type="arabicPeriod"/>
            </a:pPr>
            <a:endParaRPr lang="en-CA" sz="2400" dirty="0" smtClean="0"/>
          </a:p>
          <a:p>
            <a:pPr marL="342900" indent="-342900">
              <a:buAutoNum type="arabicPeriod"/>
            </a:pPr>
            <a:r>
              <a:rPr lang="en-CA" sz="2400" dirty="0" err="1" smtClean="0"/>
              <a:t>Pyrococcus</a:t>
            </a:r>
            <a:r>
              <a:rPr lang="en-CA" sz="2400" dirty="0" smtClean="0"/>
              <a:t> </a:t>
            </a:r>
            <a:r>
              <a:rPr lang="en-CA" sz="2400" dirty="0" err="1" smtClean="0"/>
              <a:t>furiosus</a:t>
            </a:r>
            <a:endParaRPr lang="en-CA" sz="2400" dirty="0"/>
          </a:p>
        </p:txBody>
      </p:sp>
    </p:spTree>
    <p:extLst>
      <p:ext uri="{BB962C8B-B14F-4D97-AF65-F5344CB8AC3E}">
        <p14:creationId xmlns:p14="http://schemas.microsoft.com/office/powerpoint/2010/main" val="2604696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CA" dirty="0" smtClean="0"/>
              <a:t>First things first: Does it work in vivo?</a:t>
            </a:r>
            <a:endParaRPr lang="en-CA"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74952"/>
          <a:stretch/>
        </p:blipFill>
        <p:spPr>
          <a:xfrm>
            <a:off x="2187522" y="1582920"/>
            <a:ext cx="3838523" cy="4633112"/>
          </a:xfrm>
          <a:prstGeom prst="rect">
            <a:avLst/>
          </a:prstGeom>
        </p:spPr>
      </p:pic>
      <p:cxnSp>
        <p:nvCxnSpPr>
          <p:cNvPr id="6" name="Straight Connector 5"/>
          <p:cNvCxnSpPr/>
          <p:nvPr/>
        </p:nvCxnSpPr>
        <p:spPr>
          <a:xfrm>
            <a:off x="2187522" y="2593298"/>
            <a:ext cx="3838523"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4601980" y="2099770"/>
            <a:ext cx="614597" cy="4126366"/>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Pie 10"/>
          <p:cNvSpPr/>
          <p:nvPr/>
        </p:nvSpPr>
        <p:spPr>
          <a:xfrm rot="2264011">
            <a:off x="7304580" y="2008796"/>
            <a:ext cx="513513" cy="510060"/>
          </a:xfrm>
          <a:prstGeom prst="pi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12" name="Pie 11"/>
          <p:cNvSpPr/>
          <p:nvPr/>
        </p:nvSpPr>
        <p:spPr>
          <a:xfrm rot="2264011">
            <a:off x="7790302" y="2112009"/>
            <a:ext cx="513513" cy="510060"/>
          </a:xfrm>
          <a:prstGeom prst="pi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13" name="Pie 12"/>
          <p:cNvSpPr/>
          <p:nvPr/>
        </p:nvSpPr>
        <p:spPr>
          <a:xfrm rot="2264011">
            <a:off x="7640007" y="2766731"/>
            <a:ext cx="513513" cy="510060"/>
          </a:xfrm>
          <a:prstGeom prst="pi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14" name="Pie 13"/>
          <p:cNvSpPr/>
          <p:nvPr/>
        </p:nvSpPr>
        <p:spPr>
          <a:xfrm rot="2264011">
            <a:off x="7104760" y="2560305"/>
            <a:ext cx="513513" cy="510060"/>
          </a:xfrm>
          <a:prstGeom prst="pi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15" name="Oval 14"/>
          <p:cNvSpPr/>
          <p:nvPr/>
        </p:nvSpPr>
        <p:spPr>
          <a:xfrm>
            <a:off x="6831597" y="1381251"/>
            <a:ext cx="3597639" cy="242409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p:cNvSpPr/>
          <p:nvPr/>
        </p:nvSpPr>
        <p:spPr>
          <a:xfrm>
            <a:off x="9024079" y="2099770"/>
            <a:ext cx="764498" cy="5631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8" name="Straight Arrow Connector 17"/>
          <p:cNvCxnSpPr/>
          <p:nvPr/>
        </p:nvCxnSpPr>
        <p:spPr>
          <a:xfrm>
            <a:off x="8829207" y="3899476"/>
            <a:ext cx="0" cy="6575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Pie 18"/>
          <p:cNvSpPr/>
          <p:nvPr/>
        </p:nvSpPr>
        <p:spPr>
          <a:xfrm rot="2264011">
            <a:off x="8572450" y="4660807"/>
            <a:ext cx="513513" cy="510060"/>
          </a:xfrm>
          <a:prstGeom prst="pi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0" name="Pie 19"/>
          <p:cNvSpPr/>
          <p:nvPr/>
        </p:nvSpPr>
        <p:spPr>
          <a:xfrm rot="2264011">
            <a:off x="8033746" y="4326144"/>
            <a:ext cx="513513" cy="510060"/>
          </a:xfrm>
          <a:prstGeom prst="pi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1" name="Pie 20"/>
          <p:cNvSpPr/>
          <p:nvPr/>
        </p:nvSpPr>
        <p:spPr>
          <a:xfrm rot="2264011">
            <a:off x="9017844" y="4677328"/>
            <a:ext cx="513513" cy="510060"/>
          </a:xfrm>
          <a:prstGeom prst="pi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cxnSp>
        <p:nvCxnSpPr>
          <p:cNvPr id="22" name="Straight Arrow Connector 21"/>
          <p:cNvCxnSpPr/>
          <p:nvPr/>
        </p:nvCxnSpPr>
        <p:spPr>
          <a:xfrm flipV="1">
            <a:off x="9727047" y="4865050"/>
            <a:ext cx="507167" cy="524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Freeform 23"/>
          <p:cNvSpPr/>
          <p:nvPr/>
        </p:nvSpPr>
        <p:spPr>
          <a:xfrm>
            <a:off x="10448144" y="4811671"/>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Freeform 24"/>
          <p:cNvSpPr/>
          <p:nvPr/>
        </p:nvSpPr>
        <p:spPr>
          <a:xfrm rot="10800000">
            <a:off x="10354285" y="4782518"/>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Freeform 25"/>
          <p:cNvSpPr/>
          <p:nvPr/>
        </p:nvSpPr>
        <p:spPr>
          <a:xfrm>
            <a:off x="10901087" y="4586866"/>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Freeform 26"/>
          <p:cNvSpPr/>
          <p:nvPr/>
        </p:nvSpPr>
        <p:spPr>
          <a:xfrm rot="10800000">
            <a:off x="10807228" y="4557713"/>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Freeform 27"/>
          <p:cNvSpPr/>
          <p:nvPr/>
        </p:nvSpPr>
        <p:spPr>
          <a:xfrm>
            <a:off x="10901087" y="5049421"/>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Freeform 28"/>
          <p:cNvSpPr/>
          <p:nvPr/>
        </p:nvSpPr>
        <p:spPr>
          <a:xfrm rot="10800000">
            <a:off x="10807228" y="5020268"/>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31" name="Straight Arrow Connector 30"/>
          <p:cNvCxnSpPr/>
          <p:nvPr/>
        </p:nvCxnSpPr>
        <p:spPr>
          <a:xfrm flipH="1">
            <a:off x="9321230" y="5049421"/>
            <a:ext cx="1033055" cy="8677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0807228" y="5291185"/>
            <a:ext cx="0" cy="7198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rot="19187555">
            <a:off x="9217655" y="5249648"/>
            <a:ext cx="1099769" cy="276999"/>
          </a:xfrm>
          <a:prstGeom prst="rect">
            <a:avLst/>
          </a:prstGeom>
          <a:noFill/>
        </p:spPr>
        <p:txBody>
          <a:bodyPr wrap="square" rtlCol="0">
            <a:spAutoFit/>
          </a:bodyPr>
          <a:lstStyle/>
          <a:p>
            <a:r>
              <a:rPr lang="en-CA" sz="1200" dirty="0" smtClean="0"/>
              <a:t>+</a:t>
            </a:r>
            <a:r>
              <a:rPr lang="en-CA" sz="1200" dirty="0" err="1" smtClean="0"/>
              <a:t>Rnase</a:t>
            </a:r>
            <a:r>
              <a:rPr lang="en-CA" sz="1200" dirty="0" smtClean="0"/>
              <a:t> A</a:t>
            </a:r>
            <a:endParaRPr lang="en-CA" sz="1200" dirty="0"/>
          </a:p>
        </p:txBody>
      </p:sp>
      <p:sp>
        <p:nvSpPr>
          <p:cNvPr id="36" name="TextBox 35"/>
          <p:cNvSpPr txBox="1"/>
          <p:nvPr/>
        </p:nvSpPr>
        <p:spPr>
          <a:xfrm>
            <a:off x="10817314" y="5523866"/>
            <a:ext cx="1099769" cy="276999"/>
          </a:xfrm>
          <a:prstGeom prst="rect">
            <a:avLst/>
          </a:prstGeom>
          <a:noFill/>
        </p:spPr>
        <p:txBody>
          <a:bodyPr wrap="square" rtlCol="0">
            <a:spAutoFit/>
          </a:bodyPr>
          <a:lstStyle/>
          <a:p>
            <a:r>
              <a:rPr lang="en-CA" sz="1200" dirty="0" smtClean="0"/>
              <a:t>+</a:t>
            </a:r>
            <a:r>
              <a:rPr lang="en-CA" sz="1200" dirty="0" err="1" smtClean="0"/>
              <a:t>Dnase</a:t>
            </a:r>
            <a:r>
              <a:rPr lang="en-CA" sz="1200" dirty="0" smtClean="0"/>
              <a:t> I</a:t>
            </a:r>
            <a:endParaRPr lang="en-CA" sz="1200" dirty="0"/>
          </a:p>
        </p:txBody>
      </p:sp>
      <p:sp>
        <p:nvSpPr>
          <p:cNvPr id="38" name="Freeform 37"/>
          <p:cNvSpPr/>
          <p:nvPr/>
        </p:nvSpPr>
        <p:spPr>
          <a:xfrm>
            <a:off x="8503292" y="6005992"/>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Freeform 38"/>
          <p:cNvSpPr/>
          <p:nvPr/>
        </p:nvSpPr>
        <p:spPr>
          <a:xfrm rot="10800000">
            <a:off x="8409433" y="5976839"/>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Freeform 39"/>
          <p:cNvSpPr/>
          <p:nvPr/>
        </p:nvSpPr>
        <p:spPr>
          <a:xfrm>
            <a:off x="8655692" y="6158392"/>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Freeform 40"/>
          <p:cNvSpPr/>
          <p:nvPr/>
        </p:nvSpPr>
        <p:spPr>
          <a:xfrm rot="10800000">
            <a:off x="8561833" y="6129239"/>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Freeform 41"/>
          <p:cNvSpPr/>
          <p:nvPr/>
        </p:nvSpPr>
        <p:spPr>
          <a:xfrm>
            <a:off x="7994303" y="6215544"/>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3" name="Freeform 42"/>
          <p:cNvSpPr/>
          <p:nvPr/>
        </p:nvSpPr>
        <p:spPr>
          <a:xfrm rot="10800000">
            <a:off x="7900444" y="6186391"/>
            <a:ext cx="569626" cy="165063"/>
          </a:xfrm>
          <a:custGeom>
            <a:avLst/>
            <a:gdLst>
              <a:gd name="connsiteX0" fmla="*/ 0 w 569626"/>
              <a:gd name="connsiteY0" fmla="*/ 165063 h 165063"/>
              <a:gd name="connsiteX1" fmla="*/ 74951 w 569626"/>
              <a:gd name="connsiteY1" fmla="*/ 30152 h 165063"/>
              <a:gd name="connsiteX2" fmla="*/ 224853 w 569626"/>
              <a:gd name="connsiteY2" fmla="*/ 105103 h 165063"/>
              <a:gd name="connsiteX3" fmla="*/ 359764 w 569626"/>
              <a:gd name="connsiteY3" fmla="*/ 172 h 165063"/>
              <a:gd name="connsiteX4" fmla="*/ 569626 w 569626"/>
              <a:gd name="connsiteY4" fmla="*/ 135083 h 165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626" h="165063">
                <a:moveTo>
                  <a:pt x="0" y="165063"/>
                </a:moveTo>
                <a:cubicBezTo>
                  <a:pt x="18738" y="102604"/>
                  <a:pt x="37476" y="40145"/>
                  <a:pt x="74951" y="30152"/>
                </a:cubicBezTo>
                <a:cubicBezTo>
                  <a:pt x="112427" y="20159"/>
                  <a:pt x="177384" y="110100"/>
                  <a:pt x="224853" y="105103"/>
                </a:cubicBezTo>
                <a:cubicBezTo>
                  <a:pt x="272322" y="100106"/>
                  <a:pt x="302302" y="-4825"/>
                  <a:pt x="359764" y="172"/>
                </a:cubicBezTo>
                <a:cubicBezTo>
                  <a:pt x="417226" y="5169"/>
                  <a:pt x="493426" y="70126"/>
                  <a:pt x="569626" y="1350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TextBox 43"/>
          <p:cNvSpPr txBox="1"/>
          <p:nvPr/>
        </p:nvSpPr>
        <p:spPr>
          <a:xfrm>
            <a:off x="9495378" y="4426863"/>
            <a:ext cx="1285604" cy="276999"/>
          </a:xfrm>
          <a:prstGeom prst="rect">
            <a:avLst/>
          </a:prstGeom>
          <a:noFill/>
        </p:spPr>
        <p:txBody>
          <a:bodyPr wrap="square" rtlCol="0">
            <a:spAutoFit/>
          </a:bodyPr>
          <a:lstStyle/>
          <a:p>
            <a:r>
              <a:rPr lang="en-CA" sz="1200" dirty="0" smtClean="0"/>
              <a:t>+Proteinase K</a:t>
            </a:r>
            <a:endParaRPr lang="en-CA" sz="1200" dirty="0"/>
          </a:p>
        </p:txBody>
      </p:sp>
    </p:spTree>
    <p:extLst>
      <p:ext uri="{BB962C8B-B14F-4D97-AF65-F5344CB8AC3E}">
        <p14:creationId xmlns:p14="http://schemas.microsoft.com/office/powerpoint/2010/main" val="267164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animBg="1"/>
      <p:bldP spid="20" grpId="0" animBg="1"/>
      <p:bldP spid="21" grpId="0" animBg="1"/>
      <p:bldP spid="24" grpId="0" animBg="1"/>
      <p:bldP spid="25" grpId="0" animBg="1"/>
      <p:bldP spid="26" grpId="0" animBg="1"/>
      <p:bldP spid="27" grpId="0" animBg="1"/>
      <p:bldP spid="28" grpId="0" animBg="1"/>
      <p:bldP spid="29" grpId="0" animBg="1"/>
      <p:bldP spid="35" grpId="0"/>
      <p:bldP spid="36" grpId="0"/>
      <p:bldP spid="38" grpId="0" animBg="1"/>
      <p:bldP spid="39" grpId="0" animBg="1"/>
      <p:bldP spid="40" grpId="0" animBg="1"/>
      <p:bldP spid="41" grpId="0" animBg="1"/>
      <p:bldP spid="42" grpId="0" animBg="1"/>
      <p:bldP spid="43" grpId="0" animBg="1"/>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r"/>
            <a:r>
              <a:rPr lang="en-CA" dirty="0" smtClean="0"/>
              <a:t>First things first: Does it work in vivo?</a:t>
            </a:r>
            <a:endParaRPr lang="en-CA"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5196" r="38291"/>
          <a:stretch/>
        </p:blipFill>
        <p:spPr>
          <a:xfrm>
            <a:off x="2218543" y="1605197"/>
            <a:ext cx="5396459" cy="4468278"/>
          </a:xfrm>
          <a:prstGeom prst="rect">
            <a:avLst/>
          </a:prstGeom>
        </p:spPr>
      </p:pic>
      <p:sp>
        <p:nvSpPr>
          <p:cNvPr id="6" name="TextBox 5"/>
          <p:cNvSpPr txBox="1"/>
          <p:nvPr/>
        </p:nvSpPr>
        <p:spPr>
          <a:xfrm>
            <a:off x="8364511" y="2218544"/>
            <a:ext cx="3462728" cy="1754326"/>
          </a:xfrm>
          <a:prstGeom prst="rect">
            <a:avLst/>
          </a:prstGeom>
          <a:noFill/>
        </p:spPr>
        <p:txBody>
          <a:bodyPr wrap="square" rtlCol="0">
            <a:spAutoFit/>
          </a:bodyPr>
          <a:lstStyle/>
          <a:p>
            <a:pPr marL="285750" indent="-285750">
              <a:buFontTx/>
              <a:buChar char="-"/>
            </a:pPr>
            <a:r>
              <a:rPr lang="en-CA" dirty="0" smtClean="0"/>
              <a:t>Cleavage at 37°C</a:t>
            </a:r>
          </a:p>
          <a:p>
            <a:pPr marL="285750" indent="-285750">
              <a:buFontTx/>
              <a:buChar char="-"/>
            </a:pPr>
            <a:endParaRPr lang="en-CA" dirty="0"/>
          </a:p>
          <a:p>
            <a:pPr marL="285750" indent="-285750">
              <a:buFontTx/>
              <a:buChar char="-"/>
            </a:pPr>
            <a:r>
              <a:rPr lang="en-CA" dirty="0" smtClean="0"/>
              <a:t>Can only cleave with guide (either FW or RV), could not cleave with non-complementary guide</a:t>
            </a:r>
            <a:endParaRPr lang="en-CA" dirty="0"/>
          </a:p>
        </p:txBody>
      </p:sp>
      <p:sp>
        <p:nvSpPr>
          <p:cNvPr id="7" name="Rectangle 6"/>
          <p:cNvSpPr/>
          <p:nvPr/>
        </p:nvSpPr>
        <p:spPr>
          <a:xfrm>
            <a:off x="5276537" y="3312825"/>
            <a:ext cx="1334125" cy="2760649"/>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p:cNvSpPr/>
          <p:nvPr/>
        </p:nvSpPr>
        <p:spPr>
          <a:xfrm>
            <a:off x="3327817" y="2218544"/>
            <a:ext cx="569626" cy="576979"/>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75522780"/>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3036</TotalTime>
  <Words>2040</Words>
  <Application>Microsoft Office PowerPoint</Application>
  <PresentationFormat>Widescreen</PresentationFormat>
  <Paragraphs>212</Paragraphs>
  <Slides>25</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 Unicode MS</vt:lpstr>
      <vt:lpstr>Arial</vt:lpstr>
      <vt:lpstr>Calibri</vt:lpstr>
      <vt:lpstr>Cambria Math</vt:lpstr>
      <vt:lpstr>Century Gothic</vt:lpstr>
      <vt:lpstr>Times New Roman</vt:lpstr>
      <vt:lpstr>Wingdings 3</vt:lpstr>
      <vt:lpstr>Wisp</vt:lpstr>
      <vt:lpstr>DNA-guided genome editing using the Natronobacterium gregoryi Argonaute</vt:lpstr>
      <vt:lpstr>Gene Editing Tools Overview</vt:lpstr>
      <vt:lpstr>CRISPR</vt:lpstr>
      <vt:lpstr>Relevancy in Gene Editing</vt:lpstr>
      <vt:lpstr>CRISPR vs NgAgo-gDNA</vt:lpstr>
      <vt:lpstr>Natronobacterium gregoryi Argonaute</vt:lpstr>
      <vt:lpstr>Why N. gregoryi?</vt:lpstr>
      <vt:lpstr>First things first: Does it work in vivo?</vt:lpstr>
      <vt:lpstr>First things first: Does it work in vivo?</vt:lpstr>
      <vt:lpstr>PowerPoint Presentation</vt:lpstr>
      <vt:lpstr>What about off-target cleavage?</vt:lpstr>
      <vt:lpstr>Are you sure it’s an endonuclease?</vt:lpstr>
      <vt:lpstr>Is it better than CRISPR?</vt:lpstr>
      <vt:lpstr>Optimization</vt:lpstr>
      <vt:lpstr>PowerPoint Presentation</vt:lpstr>
      <vt:lpstr>DYRK1A (Dual-Specificity Tyrosine-(Y)-Phosphorylation Regulated Kinase 1A) gene.   Diseases associated with DYRK1A include microcephaly and seizure disorder. Extensively used in CRISPR.</vt:lpstr>
      <vt:lpstr>PowerPoint Presentation</vt:lpstr>
      <vt:lpstr>PowerPoint Presentation</vt:lpstr>
      <vt:lpstr>PowerPoint Presentation</vt:lpstr>
      <vt:lpstr>PowerPoint Presentation</vt:lpstr>
      <vt:lpstr>PowerPoint Presentation</vt:lpstr>
      <vt:lpstr>PowerPoint Presentation</vt:lpstr>
      <vt:lpstr>CRISPR vs NgAgo-gDNA</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DNA-guided genome editing using the Natronobacterium gregoryi Argonaute</dc:title>
  <dc:creator>Mackenzie Thornbury</dc:creator>
  <cp:lastModifiedBy>Mackenzie Thornbury</cp:lastModifiedBy>
  <cp:revision>35</cp:revision>
  <dcterms:created xsi:type="dcterms:W3CDTF">2016-06-06T22:11:23Z</dcterms:created>
  <dcterms:modified xsi:type="dcterms:W3CDTF">2016-06-10T20:01:31Z</dcterms:modified>
</cp:coreProperties>
</file>